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media/image143.jpg" ContentType="image/png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3"/>
    <p:sldMasterId id="2147483660" r:id="rId4"/>
  </p:sldMasterIdLst>
  <p:notesMasterIdLst>
    <p:notesMasterId r:id="rId54"/>
  </p:notesMasterIdLst>
  <p:sldIdLst>
    <p:sldId id="256" r:id="rId5"/>
    <p:sldId id="2221" r:id="rId6"/>
    <p:sldId id="2220" r:id="rId7"/>
    <p:sldId id="296" r:id="rId8"/>
    <p:sldId id="297" r:id="rId9"/>
    <p:sldId id="298" r:id="rId10"/>
    <p:sldId id="299" r:id="rId11"/>
    <p:sldId id="300" r:id="rId12"/>
    <p:sldId id="305" r:id="rId13"/>
    <p:sldId id="304" r:id="rId14"/>
    <p:sldId id="307" r:id="rId15"/>
    <p:sldId id="308" r:id="rId16"/>
    <p:sldId id="309" r:id="rId17"/>
    <p:sldId id="310" r:id="rId18"/>
    <p:sldId id="2222" r:id="rId19"/>
    <p:sldId id="272" r:id="rId20"/>
    <p:sldId id="275" r:id="rId21"/>
    <p:sldId id="277" r:id="rId22"/>
    <p:sldId id="276" r:id="rId23"/>
    <p:sldId id="278" r:id="rId24"/>
    <p:sldId id="279" r:id="rId25"/>
    <p:sldId id="280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313" r:id="rId35"/>
    <p:sldId id="290" r:id="rId36"/>
    <p:sldId id="312" r:id="rId37"/>
    <p:sldId id="291" r:id="rId38"/>
    <p:sldId id="292" r:id="rId39"/>
    <p:sldId id="293" r:id="rId40"/>
    <p:sldId id="294" r:id="rId41"/>
    <p:sldId id="295" r:id="rId42"/>
    <p:sldId id="259" r:id="rId43"/>
    <p:sldId id="2217" r:id="rId44"/>
    <p:sldId id="2218" r:id="rId45"/>
    <p:sldId id="269" r:id="rId46"/>
    <p:sldId id="267" r:id="rId47"/>
    <p:sldId id="314" r:id="rId48"/>
    <p:sldId id="2212" r:id="rId49"/>
    <p:sldId id="271" r:id="rId50"/>
    <p:sldId id="2214" r:id="rId51"/>
    <p:sldId id="2216" r:id="rId52"/>
    <p:sldId id="306" r:id="rId53"/>
  </p:sldIdLst>
  <p:sldSz cx="9144000" cy="5143500" type="screen16x9"/>
  <p:notesSz cx="6858000" cy="9144000"/>
  <p:embeddedFontLst>
    <p:embeddedFont>
      <p:font typeface="Anek Gujarati" panose="020B0604020202020204" charset="0"/>
      <p:regular r:id="rId55"/>
      <p:bold r:id="rId56"/>
    </p:embeddedFont>
    <p:embeddedFont>
      <p:font typeface="Anek Gujarati Light" panose="020B0604020202020204" charset="0"/>
      <p:regular r:id="rId57"/>
      <p:bold r:id="rId58"/>
    </p:embeddedFont>
    <p:embeddedFont>
      <p:font typeface="Anek Gujarati SemiBold" panose="020B0604020202020204" charset="0"/>
      <p:regular r:id="rId59"/>
      <p:bold r:id="rId60"/>
    </p:embeddedFont>
    <p:embeddedFont>
      <p:font typeface="Montserrat" panose="00000500000000000000" pitchFamily="2" charset="0"/>
      <p:regular r:id="rId61"/>
      <p:bold r:id="rId62"/>
      <p:italic r:id="rId63"/>
      <p:boldItalic r:id="rId6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EFEFE"/>
    <a:srgbClr val="6C6C6C"/>
    <a:srgbClr val="E8E8E8"/>
    <a:srgbClr val="000000"/>
    <a:srgbClr val="D2D81F"/>
    <a:srgbClr val="00B050"/>
    <a:srgbClr val="C4C4C4"/>
    <a:srgbClr val="D3D3D3"/>
    <a:srgbClr val="EFDE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46"/>
    <p:restoredTop sz="96247" autoAdjust="0"/>
  </p:normalViewPr>
  <p:slideViewPr>
    <p:cSldViewPr snapToGrid="0">
      <p:cViewPr varScale="1">
        <p:scale>
          <a:sx n="119" d="100"/>
          <a:sy n="119" d="100"/>
        </p:scale>
        <p:origin x="564" y="102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font" Target="fonts/font1.fntdata"/><Relationship Id="rId63" Type="http://schemas.openxmlformats.org/officeDocument/2006/relationships/font" Target="fonts/font9.fntdata"/><Relationship Id="rId68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font" Target="fonts/font4.fntdata"/><Relationship Id="rId66" Type="http://schemas.openxmlformats.org/officeDocument/2006/relationships/viewProps" Target="viewProps.xml"/><Relationship Id="rId5" Type="http://schemas.openxmlformats.org/officeDocument/2006/relationships/slide" Target="slides/slide1.xml"/><Relationship Id="rId61" Type="http://schemas.openxmlformats.org/officeDocument/2006/relationships/font" Target="fonts/font7.fntdata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font" Target="fonts/font2.fntdata"/><Relationship Id="rId64" Type="http://schemas.openxmlformats.org/officeDocument/2006/relationships/font" Target="fonts/font10.fntdata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slideMaster" Target="slideMasters/slideMaster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font" Target="fonts/font5.fntdata"/><Relationship Id="rId67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notesMaster" Target="notesMasters/notesMaster1.xml"/><Relationship Id="rId62" Type="http://schemas.openxmlformats.org/officeDocument/2006/relationships/font" Target="fonts/font8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font" Target="fonts/font3.fntdata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font" Target="fonts/font6.fntdata"/><Relationship Id="rId65" Type="http://schemas.openxmlformats.org/officeDocument/2006/relationships/presProps" Target="presProps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222f5fda8d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2222f5fda8d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dedbd11efe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1dedbd11efe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97712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dedbd11efe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1dedbd11efe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51778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dedbd11efe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1dedbd11efe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608296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dedbd11efe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1dedbd11efe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53703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dedbd11efe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1dedbd11efe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44219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df89aabe8d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1df89aabe8d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086926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df89aabe8d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1df89aabe8d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838585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df89aabe8d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1df89aabe8d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050400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dedbd11efe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1dedbd11efe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699262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dedbd11efe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1dedbd11efe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80600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1dedbd11efe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1dedbd11efe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0273596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dedbd11efe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1dedbd11efe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973945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dedbd11efe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1dedbd11efe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704433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dedbd11efe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1dedbd11efe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5579291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dedbd11efe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1dedbd11efe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756921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dedbd11efe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1dedbd11efe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621794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dedbd11efe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1dedbd11efe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088190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dedbd11efe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1dedbd11efe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202528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dedbd11efe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1dedbd11efe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786544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dedbd11efe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1dedbd11efe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860766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df89aabe8d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1df89aabe8d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389061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dedbd11efe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1dedbd11efe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834572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df89aabe8d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1df89aabe8d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7584550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dedbd11efe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1dedbd11efe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378903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df89aabe8d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1df89aabe8d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9318725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dedbd11efe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1dedbd11efe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4074918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dedbd11efe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1dedbd11efe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1139367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dedbd11efe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1dedbd11efe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454410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dedbd11efe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1dedbd11efe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481809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dedbd11efe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1dedbd11efe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686124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dedbd11efe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1dedbd11efe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5971059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df89aabe8d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1df89aabe8d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df89aabe8d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1df89aabe8d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9462131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df89aabe8d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1df89aabe8d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pt-BR" b="1" dirty="0"/>
              <a:t>* Assessment:</a:t>
            </a:r>
            <a:r>
              <a:rPr lang="pt-BR" dirty="0"/>
              <a:t> </a:t>
            </a:r>
            <a:r>
              <a:rPr lang="pt-BR" dirty="0" err="1"/>
              <a:t>Ex</a:t>
            </a:r>
            <a:r>
              <a:rPr lang="pt-BR" dirty="0"/>
              <a:t>: apoio </a:t>
            </a:r>
            <a:r>
              <a:rPr lang="pt-BR" sz="1100" dirty="0">
                <a:solidFill>
                  <a:schemeClr val="tx1"/>
                </a:solidFill>
                <a:latin typeface="Montserrat" panose="00000500000000000000" pitchFamily="2" charset="0"/>
                <a:ea typeface="Anek Gujarati"/>
                <a:cs typeface="Anek Gujarati"/>
                <a:sym typeface="Anek Gujarati"/>
              </a:rPr>
              <a:t>na elaboração de RFP (construção da documentação, identificação das necessidades, etc..).</a:t>
            </a:r>
            <a:endParaRPr lang="pt-BR" sz="1100" b="1" dirty="0">
              <a:solidFill>
                <a:schemeClr val="tx1"/>
              </a:solidFill>
              <a:latin typeface="Montserrat" panose="00000500000000000000" pitchFamily="2" charset="0"/>
              <a:ea typeface="Anek Gujarati"/>
              <a:cs typeface="Anek Gujarati"/>
              <a:sym typeface="Anek Gujarat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6581519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dedbd11efe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1dedbd11efe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 fontAlgn="auto"/>
            <a:endParaRPr lang="pt-BR" b="0" i="0" dirty="0">
              <a:effectLst/>
              <a:latin typeface="Anek Gujarati" panose="020B0604020202020204" charset="0"/>
              <a:cs typeface="Anek Gujarati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800102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dedbd11efe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1dedbd11efe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714546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dedbd11efe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1dedbd11efe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9686900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dedbd11efe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1dedbd11efe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497808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dedbd11efe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1dedbd11efe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519861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dedbd11efe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1dedbd11efe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604545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dedbd11efe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1dedbd11efe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109309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dedbd11efe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1dedbd11efe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519861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dedbd11efe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1dedbd11efe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968690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df89aabe8d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1df89aabe8d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111955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df89aabe8d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1df89aabe8d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331282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df89aabe8d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1df89aabe8d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320267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dedbd11efe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1dedbd11efe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835458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dedbd11efe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1dedbd11efe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98297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CC18CF5-219B-2506-AD11-1CA4679AEF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627833E-61BD-FDD2-75EC-7923941B5C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E73EAF0-FAF9-FD50-52EB-B95C8C4F29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0F565-9C44-4780-8E00-8EA01DF7E70F}" type="datetimeFigureOut">
              <a:rPr lang="pt-BR" smtClean="0"/>
              <a:t>02/02/2024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D1C057D-3774-65EE-49C2-95B125DDDA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207B562-B83B-0DE5-ABB2-3D894E1047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9F44C-58DE-425B-8ADA-38278A242B6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752344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E716BB4-C5D0-390C-D2AE-ED9917D98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E6E61DE-C40C-2B62-3C47-8DF93544C6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7E09E0A-3D80-1E06-52A0-87B288D77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0F565-9C44-4780-8E00-8EA01DF7E70F}" type="datetimeFigureOut">
              <a:rPr lang="pt-BR" smtClean="0"/>
              <a:t>02/02/2024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813CA99-5EF9-B84C-5F05-690555C85D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39DE295-3964-66FE-A15D-A2A4B31E7A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9F44C-58DE-425B-8ADA-38278A242B6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038280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B458540-6264-8021-FBB7-24D4278E0A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B057A77-2823-4854-20E1-A2423F5B79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90E89DC-7BCD-2110-7778-7F6642EA67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0F565-9C44-4780-8E00-8EA01DF7E70F}" type="datetimeFigureOut">
              <a:rPr lang="pt-BR" smtClean="0"/>
              <a:t>02/02/2024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B236769-62E7-CEBA-A1DF-C13D9BD18D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97605D2-C697-CBAE-B952-3CDB4BB27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9F44C-58DE-425B-8ADA-38278A242B6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08883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CF81337-C6A9-E998-8CA2-E1D64EF32E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5EFF53E-A0E6-5EDE-6A39-36083F5A1F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941821D9-F393-A5CE-82D7-04E2F63328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C7FB079C-2386-617C-B957-1E2F9B555F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0F565-9C44-4780-8E00-8EA01DF7E70F}" type="datetimeFigureOut">
              <a:rPr lang="pt-BR" smtClean="0"/>
              <a:t>02/02/2024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D1D3752-D5CC-8908-90BC-76FA02299A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3C2EF68-1BCE-B7D2-8AEB-E71C4AB14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9F44C-58DE-425B-8ADA-38278A242B6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240626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7A04A7-1A20-A7B5-E2EF-15D2AC4A6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70CE702-9D87-B457-021A-8F3D47C83F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B214B86A-ADC1-C107-6146-29387914E9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9DDC8747-4C4A-FE58-EE8F-A654A45FF1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E4472028-2C27-55F8-F471-ED2B83CC331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EE0B8462-7B69-48B7-D60E-9956FBF84C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0F565-9C44-4780-8E00-8EA01DF7E70F}" type="datetimeFigureOut">
              <a:rPr lang="pt-BR" smtClean="0"/>
              <a:t>02/02/2024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62511241-3BF0-EF6F-0181-1D8337C5BE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ED1A2A8C-6E09-B7BC-F503-E04BD219B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9F44C-58DE-425B-8ADA-38278A242B6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4558681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D3BE85-CDB8-4648-7D59-496111E64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334BD354-77B9-0D67-E99E-8249C1C430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0F565-9C44-4780-8E00-8EA01DF7E70F}" type="datetimeFigureOut">
              <a:rPr lang="pt-BR" smtClean="0"/>
              <a:t>02/02/2024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205600E2-090C-D940-EB90-D1AAA4E34B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ADCC3045-531B-F46C-3C4D-D8BD64B90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9F44C-58DE-425B-8ADA-38278A242B6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0949839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67CCFEFF-C7C1-96A4-C35E-911B4AA719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0F565-9C44-4780-8E00-8EA01DF7E70F}" type="datetimeFigureOut">
              <a:rPr lang="pt-BR" smtClean="0"/>
              <a:t>02/02/2024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50326B33-DF94-F024-4861-775FA0EA7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4939DFE-8224-1847-9E8E-469E66807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9F44C-58DE-425B-8ADA-38278A242B6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2549871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EEEDD0-9051-CC89-3300-71E94904F3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1E5D9BC-9922-BF34-00E3-77907E8C46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705992AB-FEA4-A677-9186-F5677B4D57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E152FB36-5F74-A615-CFFC-BB743F6198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0F565-9C44-4780-8E00-8EA01DF7E70F}" type="datetimeFigureOut">
              <a:rPr lang="pt-BR" smtClean="0"/>
              <a:t>02/02/2024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94D9FC0-D16F-D9EC-465D-6A59704640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63B680F-CED1-000B-09C7-D7940E2A2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9F44C-58DE-425B-8ADA-38278A242B6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021462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F53979B-FD1C-3AE5-F722-E541875578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AEF01894-C06D-F0F3-281B-56FDB98B1F1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9864B8D-815A-A020-7BF6-4579AC6829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E8BE86AA-81D8-0DDD-F5C5-1EB06EF157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0F565-9C44-4780-8E00-8EA01DF7E70F}" type="datetimeFigureOut">
              <a:rPr lang="pt-BR" smtClean="0"/>
              <a:t>02/02/2024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6D3FF33-1110-3589-C984-F5D3224D15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128F1B2-0B23-D03A-2D40-93069EAE7E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9F44C-58DE-425B-8ADA-38278A242B6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481615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473681A-691F-E394-F6BA-71B5CB2CA4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A281DA45-1BDE-4353-0982-10D8AD0404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AD6D66B-9341-35BA-0D8D-2B7D81EAD1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0F565-9C44-4780-8E00-8EA01DF7E70F}" type="datetimeFigureOut">
              <a:rPr lang="pt-BR" smtClean="0"/>
              <a:t>02/02/2024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18538AB-6DE2-996C-D863-BD966FA01A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64880AD-1615-66CB-607D-62D69BE3E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9F44C-58DE-425B-8ADA-38278A242B6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7886593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1B4D0834-3FCE-8A63-1B73-239D83234E4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FA7E8269-5562-E9BB-8A01-2B8E824BBA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BE476E6-20B6-1763-D790-BF138F8D4C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0F565-9C44-4780-8E00-8EA01DF7E70F}" type="datetimeFigureOut">
              <a:rPr lang="pt-BR" smtClean="0"/>
              <a:t>02/02/2024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C90FBE1-75E5-F2EF-0724-124CF1AF01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B2F73B4-F956-850E-EFE7-1EBAC8154E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9F44C-58DE-425B-8ADA-38278A242B6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2255850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42892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378" lvl="1" indent="-317492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566" lvl="2" indent="-31749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754" lvl="3" indent="-317492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5943" lvl="4" indent="-317492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132" lvl="5" indent="-31749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320" lvl="6" indent="-317492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509" lvl="7" indent="-317492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697" lvl="8" indent="-31749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455455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6B73D39C-E9B7-43BE-EE26-08769A008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E95856D-E6EE-FC38-8B22-8A3947C362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1E15645-1151-5521-BD7A-3D5258A767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10F565-9C44-4780-8E00-8EA01DF7E70F}" type="datetimeFigureOut">
              <a:rPr lang="pt-BR" smtClean="0"/>
              <a:t>02/02/2024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4C0C794-75E9-47F6-3769-BBF378A68B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72F563F-8C0B-CEA1-07EF-B533585231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49F44C-58DE-425B-8ADA-38278A242B6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328414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11" Type="http://schemas.openxmlformats.org/officeDocument/2006/relationships/image" Target="../media/image6.png"/><Relationship Id="rId5" Type="http://schemas.openxmlformats.org/officeDocument/2006/relationships/image" Target="../media/image3.png"/><Relationship Id="rId10" Type="http://schemas.microsoft.com/office/2007/relationships/hdphoto" Target="../media/hdphoto3.wdp"/><Relationship Id="rId4" Type="http://schemas.openxmlformats.org/officeDocument/2006/relationships/image" Target="../media/image2.png"/><Relationship Id="rId9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69.png"/><Relationship Id="rId7" Type="http://schemas.openxmlformats.org/officeDocument/2006/relationships/slide" Target="slide2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69.png"/><Relationship Id="rId7" Type="http://schemas.openxmlformats.org/officeDocument/2006/relationships/slide" Target="slide2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5.png"/><Relationship Id="rId5" Type="http://schemas.openxmlformats.org/officeDocument/2006/relationships/image" Target="../media/image70.png"/><Relationship Id="rId4" Type="http://schemas.openxmlformats.org/officeDocument/2006/relationships/image" Target="../media/image7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slide" Target="slide2.xml"/><Relationship Id="rId5" Type="http://schemas.openxmlformats.org/officeDocument/2006/relationships/image" Target="../media/image76.png"/><Relationship Id="rId4" Type="http://schemas.openxmlformats.org/officeDocument/2006/relationships/image" Target="../media/image7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69.png"/><Relationship Id="rId7" Type="http://schemas.openxmlformats.org/officeDocument/2006/relationships/slide" Target="slide2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8.png"/><Relationship Id="rId5" Type="http://schemas.openxmlformats.org/officeDocument/2006/relationships/image" Target="../media/image70.png"/><Relationship Id="rId4" Type="http://schemas.openxmlformats.org/officeDocument/2006/relationships/image" Target="../media/image7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69.png"/><Relationship Id="rId7" Type="http://schemas.openxmlformats.org/officeDocument/2006/relationships/slide" Target="slide2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0.png"/><Relationship Id="rId5" Type="http://schemas.openxmlformats.org/officeDocument/2006/relationships/image" Target="../media/image70.png"/><Relationship Id="rId4" Type="http://schemas.openxmlformats.org/officeDocument/2006/relationships/image" Target="../media/image7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slide" Target="slide2.xml"/><Relationship Id="rId5" Type="http://schemas.openxmlformats.org/officeDocument/2006/relationships/image" Target="../media/image45.svg"/><Relationship Id="rId4" Type="http://schemas.openxmlformats.org/officeDocument/2006/relationships/image" Target="../media/image4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5" Type="http://schemas.openxmlformats.org/officeDocument/2006/relationships/slide" Target="slide2.xml"/><Relationship Id="rId4" Type="http://schemas.openxmlformats.org/officeDocument/2006/relationships/image" Target="../media/image8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5" Type="http://schemas.openxmlformats.org/officeDocument/2006/relationships/slide" Target="slide2.xml"/><Relationship Id="rId4" Type="http://schemas.openxmlformats.org/officeDocument/2006/relationships/image" Target="../media/image8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svg"/><Relationship Id="rId13" Type="http://schemas.openxmlformats.org/officeDocument/2006/relationships/image" Target="../media/image95.png"/><Relationship Id="rId18" Type="http://schemas.openxmlformats.org/officeDocument/2006/relationships/image" Target="../media/image2.png"/><Relationship Id="rId3" Type="http://schemas.openxmlformats.org/officeDocument/2006/relationships/image" Target="../media/image85.png"/><Relationship Id="rId7" Type="http://schemas.openxmlformats.org/officeDocument/2006/relationships/image" Target="../media/image89.png"/><Relationship Id="rId12" Type="http://schemas.openxmlformats.org/officeDocument/2006/relationships/image" Target="../media/image94.svg"/><Relationship Id="rId17" Type="http://schemas.openxmlformats.org/officeDocument/2006/relationships/slide" Target="slide2.xml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98.sv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8.svg"/><Relationship Id="rId11" Type="http://schemas.openxmlformats.org/officeDocument/2006/relationships/image" Target="../media/image93.png"/><Relationship Id="rId5" Type="http://schemas.openxmlformats.org/officeDocument/2006/relationships/image" Target="../media/image87.png"/><Relationship Id="rId15" Type="http://schemas.openxmlformats.org/officeDocument/2006/relationships/image" Target="../media/image97.png"/><Relationship Id="rId10" Type="http://schemas.openxmlformats.org/officeDocument/2006/relationships/image" Target="../media/image92.svg"/><Relationship Id="rId4" Type="http://schemas.openxmlformats.org/officeDocument/2006/relationships/image" Target="../media/image86.png"/><Relationship Id="rId9" Type="http://schemas.openxmlformats.org/officeDocument/2006/relationships/image" Target="../media/image91.png"/><Relationship Id="rId14" Type="http://schemas.openxmlformats.org/officeDocument/2006/relationships/image" Target="../media/image96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99.png"/><Relationship Id="rId7" Type="http://schemas.openxmlformats.org/officeDocument/2006/relationships/slide" Target="slide2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8.svg"/><Relationship Id="rId5" Type="http://schemas.openxmlformats.org/officeDocument/2006/relationships/image" Target="../media/image87.png"/><Relationship Id="rId4" Type="http://schemas.openxmlformats.org/officeDocument/2006/relationships/image" Target="../media/image10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16.xml"/><Relationship Id="rId13" Type="http://schemas.microsoft.com/office/2007/relationships/hdphoto" Target="../media/hdphoto1.wdp"/><Relationship Id="rId18" Type="http://schemas.openxmlformats.org/officeDocument/2006/relationships/image" Target="../media/image9.png"/><Relationship Id="rId3" Type="http://schemas.openxmlformats.org/officeDocument/2006/relationships/image" Target="../media/image7.png"/><Relationship Id="rId7" Type="http://schemas.openxmlformats.org/officeDocument/2006/relationships/slide" Target="slide39.xml"/><Relationship Id="rId12" Type="http://schemas.openxmlformats.org/officeDocument/2006/relationships/image" Target="../media/image3.png"/><Relationship Id="rId1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6.png"/><Relationship Id="rId20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6" Type="http://schemas.microsoft.com/office/2007/relationships/hdphoto" Target="../media/hdphoto3.wdp"/><Relationship Id="rId11" Type="http://schemas.openxmlformats.org/officeDocument/2006/relationships/slide" Target="slide4.xml"/><Relationship Id="rId5" Type="http://schemas.openxmlformats.org/officeDocument/2006/relationships/image" Target="../media/image5.png"/><Relationship Id="rId15" Type="http://schemas.openxmlformats.org/officeDocument/2006/relationships/image" Target="../media/image2.png"/><Relationship Id="rId10" Type="http://schemas.microsoft.com/office/2007/relationships/hdphoto" Target="../media/hdphoto2.wdp"/><Relationship Id="rId19" Type="http://schemas.openxmlformats.org/officeDocument/2006/relationships/image" Target="../media/image10.png"/><Relationship Id="rId4" Type="http://schemas.openxmlformats.org/officeDocument/2006/relationships/slide" Target="slide29.xml"/><Relationship Id="rId9" Type="http://schemas.openxmlformats.org/officeDocument/2006/relationships/image" Target="../media/image4.png"/><Relationship Id="rId14" Type="http://schemas.openxmlformats.org/officeDocument/2006/relationships/slide" Target="slide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01.png"/><Relationship Id="rId7" Type="http://schemas.openxmlformats.org/officeDocument/2006/relationships/slide" Target="slide2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8.svg"/><Relationship Id="rId5" Type="http://schemas.openxmlformats.org/officeDocument/2006/relationships/image" Target="../media/image87.png"/><Relationship Id="rId4" Type="http://schemas.openxmlformats.org/officeDocument/2006/relationships/image" Target="../media/image10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13" Type="http://schemas.openxmlformats.org/officeDocument/2006/relationships/image" Target="../media/image111.svg"/><Relationship Id="rId3" Type="http://schemas.openxmlformats.org/officeDocument/2006/relationships/image" Target="../media/image103.png"/><Relationship Id="rId7" Type="http://schemas.openxmlformats.org/officeDocument/2006/relationships/image" Target="../media/image105.svg"/><Relationship Id="rId12" Type="http://schemas.openxmlformats.org/officeDocument/2006/relationships/image" Target="../media/image110.png"/><Relationship Id="rId17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6" Type="http://schemas.openxmlformats.org/officeDocument/2006/relationships/slide" Target="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4.png"/><Relationship Id="rId11" Type="http://schemas.openxmlformats.org/officeDocument/2006/relationships/image" Target="../media/image109.svg"/><Relationship Id="rId5" Type="http://schemas.openxmlformats.org/officeDocument/2006/relationships/image" Target="../media/image88.svg"/><Relationship Id="rId15" Type="http://schemas.openxmlformats.org/officeDocument/2006/relationships/image" Target="../media/image113.svg"/><Relationship Id="rId10" Type="http://schemas.openxmlformats.org/officeDocument/2006/relationships/image" Target="../media/image108.png"/><Relationship Id="rId4" Type="http://schemas.openxmlformats.org/officeDocument/2006/relationships/image" Target="../media/image87.png"/><Relationship Id="rId9" Type="http://schemas.openxmlformats.org/officeDocument/2006/relationships/image" Target="../media/image107.svg"/><Relationship Id="rId14" Type="http://schemas.openxmlformats.org/officeDocument/2006/relationships/image" Target="../media/image11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6" Type="http://schemas.openxmlformats.org/officeDocument/2006/relationships/slide" Target="slide2.xml"/><Relationship Id="rId5" Type="http://schemas.openxmlformats.org/officeDocument/2006/relationships/image" Target="../media/image82.png"/><Relationship Id="rId4" Type="http://schemas.openxmlformats.org/officeDocument/2006/relationships/image" Target="../media/image6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svg"/><Relationship Id="rId3" Type="http://schemas.openxmlformats.org/officeDocument/2006/relationships/image" Target="../media/image114.png"/><Relationship Id="rId7" Type="http://schemas.openxmlformats.org/officeDocument/2006/relationships/image" Target="../media/image116.png"/><Relationship Id="rId12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11" Type="http://schemas.openxmlformats.org/officeDocument/2006/relationships/slide" Target="slide2.xml"/><Relationship Id="rId5" Type="http://schemas.openxmlformats.org/officeDocument/2006/relationships/image" Target="../media/image115.png"/><Relationship Id="rId10" Type="http://schemas.openxmlformats.org/officeDocument/2006/relationships/image" Target="../media/image119.svg"/><Relationship Id="rId4" Type="http://schemas.openxmlformats.org/officeDocument/2006/relationships/image" Target="../media/image70.png"/><Relationship Id="rId9" Type="http://schemas.openxmlformats.org/officeDocument/2006/relationships/image" Target="../media/image118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3" Type="http://schemas.openxmlformats.org/officeDocument/2006/relationships/image" Target="../media/image114.png"/><Relationship Id="rId7" Type="http://schemas.openxmlformats.org/officeDocument/2006/relationships/image" Target="../media/image117.svg"/><Relationship Id="rId12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6.png"/><Relationship Id="rId11" Type="http://schemas.openxmlformats.org/officeDocument/2006/relationships/slide" Target="slide2.xml"/><Relationship Id="rId5" Type="http://schemas.openxmlformats.org/officeDocument/2006/relationships/image" Target="../media/image115.png"/><Relationship Id="rId10" Type="http://schemas.openxmlformats.org/officeDocument/2006/relationships/image" Target="../media/image120.png"/><Relationship Id="rId4" Type="http://schemas.openxmlformats.org/officeDocument/2006/relationships/image" Target="../media/image70.png"/><Relationship Id="rId9" Type="http://schemas.openxmlformats.org/officeDocument/2006/relationships/image" Target="../media/image119.sv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3" Type="http://schemas.openxmlformats.org/officeDocument/2006/relationships/image" Target="../media/image114.png"/><Relationship Id="rId7" Type="http://schemas.openxmlformats.org/officeDocument/2006/relationships/image" Target="../media/image117.svg"/><Relationship Id="rId12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6.png"/><Relationship Id="rId11" Type="http://schemas.openxmlformats.org/officeDocument/2006/relationships/slide" Target="slide2.xml"/><Relationship Id="rId5" Type="http://schemas.openxmlformats.org/officeDocument/2006/relationships/image" Target="../media/image115.png"/><Relationship Id="rId10" Type="http://schemas.openxmlformats.org/officeDocument/2006/relationships/image" Target="../media/image121.png"/><Relationship Id="rId4" Type="http://schemas.openxmlformats.org/officeDocument/2006/relationships/image" Target="../media/image70.png"/><Relationship Id="rId9" Type="http://schemas.openxmlformats.org/officeDocument/2006/relationships/image" Target="../media/image119.sv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3" Type="http://schemas.openxmlformats.org/officeDocument/2006/relationships/image" Target="../media/image114.png"/><Relationship Id="rId7" Type="http://schemas.openxmlformats.org/officeDocument/2006/relationships/image" Target="../media/image123.svg"/><Relationship Id="rId12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2.png"/><Relationship Id="rId11" Type="http://schemas.openxmlformats.org/officeDocument/2006/relationships/slide" Target="slide2.xml"/><Relationship Id="rId5" Type="http://schemas.openxmlformats.org/officeDocument/2006/relationships/image" Target="../media/image115.png"/><Relationship Id="rId10" Type="http://schemas.openxmlformats.org/officeDocument/2006/relationships/image" Target="../media/image126.png"/><Relationship Id="rId4" Type="http://schemas.openxmlformats.org/officeDocument/2006/relationships/image" Target="../media/image70.png"/><Relationship Id="rId9" Type="http://schemas.openxmlformats.org/officeDocument/2006/relationships/image" Target="../media/image125.sv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3" Type="http://schemas.openxmlformats.org/officeDocument/2006/relationships/image" Target="../media/image114.png"/><Relationship Id="rId7" Type="http://schemas.openxmlformats.org/officeDocument/2006/relationships/image" Target="../media/image123.svg"/><Relationship Id="rId12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2.png"/><Relationship Id="rId11" Type="http://schemas.openxmlformats.org/officeDocument/2006/relationships/slide" Target="slide2.xml"/><Relationship Id="rId5" Type="http://schemas.openxmlformats.org/officeDocument/2006/relationships/image" Target="../media/image115.png"/><Relationship Id="rId10" Type="http://schemas.openxmlformats.org/officeDocument/2006/relationships/image" Target="../media/image127.png"/><Relationship Id="rId4" Type="http://schemas.openxmlformats.org/officeDocument/2006/relationships/image" Target="../media/image70.png"/><Relationship Id="rId9" Type="http://schemas.openxmlformats.org/officeDocument/2006/relationships/image" Target="../media/image125.sv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3" Type="http://schemas.openxmlformats.org/officeDocument/2006/relationships/image" Target="../media/image114.png"/><Relationship Id="rId7" Type="http://schemas.openxmlformats.org/officeDocument/2006/relationships/image" Target="../media/image123.svg"/><Relationship Id="rId12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2.png"/><Relationship Id="rId11" Type="http://schemas.openxmlformats.org/officeDocument/2006/relationships/slide" Target="slide2.xml"/><Relationship Id="rId5" Type="http://schemas.openxmlformats.org/officeDocument/2006/relationships/image" Target="../media/image115.png"/><Relationship Id="rId10" Type="http://schemas.openxmlformats.org/officeDocument/2006/relationships/image" Target="../media/image21.png"/><Relationship Id="rId4" Type="http://schemas.openxmlformats.org/officeDocument/2006/relationships/image" Target="../media/image70.png"/><Relationship Id="rId9" Type="http://schemas.openxmlformats.org/officeDocument/2006/relationships/image" Target="../media/image125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5" Type="http://schemas.openxmlformats.org/officeDocument/2006/relationships/slide" Target="slide2.xml"/><Relationship Id="rId4" Type="http://schemas.openxmlformats.org/officeDocument/2006/relationships/image" Target="../media/image129.png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0.jpeg"/><Relationship Id="rId18" Type="http://schemas.openxmlformats.org/officeDocument/2006/relationships/image" Target="../media/image25.png"/><Relationship Id="rId26" Type="http://schemas.openxmlformats.org/officeDocument/2006/relationships/image" Target="../media/image33.jpeg"/><Relationship Id="rId3" Type="http://schemas.openxmlformats.org/officeDocument/2006/relationships/image" Target="../media/image12.png"/><Relationship Id="rId21" Type="http://schemas.openxmlformats.org/officeDocument/2006/relationships/image" Target="../media/image28.png"/><Relationship Id="rId34" Type="http://schemas.openxmlformats.org/officeDocument/2006/relationships/image" Target="../media/image41.jpeg"/><Relationship Id="rId7" Type="http://schemas.openxmlformats.org/officeDocument/2006/relationships/image" Target="../media/image14.jpg"/><Relationship Id="rId12" Type="http://schemas.openxmlformats.org/officeDocument/2006/relationships/image" Target="../media/image19.jpeg"/><Relationship Id="rId17" Type="http://schemas.openxmlformats.org/officeDocument/2006/relationships/image" Target="../media/image24.png"/><Relationship Id="rId25" Type="http://schemas.openxmlformats.org/officeDocument/2006/relationships/image" Target="../media/image32.png"/><Relationship Id="rId33" Type="http://schemas.openxmlformats.org/officeDocument/2006/relationships/image" Target="../media/image40.jpe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3.png"/><Relationship Id="rId20" Type="http://schemas.openxmlformats.org/officeDocument/2006/relationships/image" Target="../media/image27.png"/><Relationship Id="rId29" Type="http://schemas.openxmlformats.org/officeDocument/2006/relationships/image" Target="../media/image36.jpe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3.jpg"/><Relationship Id="rId11" Type="http://schemas.openxmlformats.org/officeDocument/2006/relationships/image" Target="../media/image18.png"/><Relationship Id="rId24" Type="http://schemas.openxmlformats.org/officeDocument/2006/relationships/image" Target="../media/image31.png"/><Relationship Id="rId32" Type="http://schemas.openxmlformats.org/officeDocument/2006/relationships/image" Target="../media/image39.jpeg"/><Relationship Id="rId5" Type="http://schemas.openxmlformats.org/officeDocument/2006/relationships/image" Target="../media/image2.png"/><Relationship Id="rId15" Type="http://schemas.openxmlformats.org/officeDocument/2006/relationships/image" Target="../media/image22.png"/><Relationship Id="rId23" Type="http://schemas.openxmlformats.org/officeDocument/2006/relationships/image" Target="../media/image30.png"/><Relationship Id="rId28" Type="http://schemas.openxmlformats.org/officeDocument/2006/relationships/image" Target="../media/image35.png"/><Relationship Id="rId10" Type="http://schemas.openxmlformats.org/officeDocument/2006/relationships/image" Target="../media/image17.png"/><Relationship Id="rId19" Type="http://schemas.openxmlformats.org/officeDocument/2006/relationships/image" Target="../media/image26.png"/><Relationship Id="rId31" Type="http://schemas.openxmlformats.org/officeDocument/2006/relationships/image" Target="../media/image38.jpeg"/><Relationship Id="rId4" Type="http://schemas.openxmlformats.org/officeDocument/2006/relationships/slide" Target="slide2.xml"/><Relationship Id="rId9" Type="http://schemas.openxmlformats.org/officeDocument/2006/relationships/image" Target="../media/image16.png"/><Relationship Id="rId14" Type="http://schemas.openxmlformats.org/officeDocument/2006/relationships/image" Target="../media/image21.png"/><Relationship Id="rId22" Type="http://schemas.openxmlformats.org/officeDocument/2006/relationships/image" Target="../media/image29.jpeg"/><Relationship Id="rId27" Type="http://schemas.openxmlformats.org/officeDocument/2006/relationships/image" Target="../media/image34.png"/><Relationship Id="rId30" Type="http://schemas.openxmlformats.org/officeDocument/2006/relationships/image" Target="../media/image37.png"/><Relationship Id="rId35" Type="http://schemas.openxmlformats.org/officeDocument/2006/relationships/image" Target="../media/image42.jpeg"/><Relationship Id="rId8" Type="http://schemas.openxmlformats.org/officeDocument/2006/relationships/image" Target="../media/image1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5" Type="http://schemas.openxmlformats.org/officeDocument/2006/relationships/slide" Target="slide2.xml"/><Relationship Id="rId4" Type="http://schemas.openxmlformats.org/officeDocument/2006/relationships/image" Target="../media/image13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5" Type="http://schemas.openxmlformats.org/officeDocument/2006/relationships/slide" Target="slide2.xml"/><Relationship Id="rId4" Type="http://schemas.openxmlformats.org/officeDocument/2006/relationships/image" Target="../media/image13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6" Type="http://schemas.openxmlformats.org/officeDocument/2006/relationships/slide" Target="slide2.xml"/><Relationship Id="rId5" Type="http://schemas.openxmlformats.org/officeDocument/2006/relationships/image" Target="../media/image135.svg"/><Relationship Id="rId4" Type="http://schemas.openxmlformats.org/officeDocument/2006/relationships/image" Target="../media/image134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3" Type="http://schemas.openxmlformats.org/officeDocument/2006/relationships/image" Target="../media/image114.png"/><Relationship Id="rId7" Type="http://schemas.openxmlformats.org/officeDocument/2006/relationships/image" Target="../media/image139.sv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8.png"/><Relationship Id="rId11" Type="http://schemas.openxmlformats.org/officeDocument/2006/relationships/image" Target="../media/image2.png"/><Relationship Id="rId5" Type="http://schemas.openxmlformats.org/officeDocument/2006/relationships/image" Target="../media/image137.png"/><Relationship Id="rId10" Type="http://schemas.openxmlformats.org/officeDocument/2006/relationships/slide" Target="slide2.xml"/><Relationship Id="rId4" Type="http://schemas.openxmlformats.org/officeDocument/2006/relationships/image" Target="../media/image136.png"/><Relationship Id="rId9" Type="http://schemas.openxmlformats.org/officeDocument/2006/relationships/image" Target="../media/image14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6" Type="http://schemas.openxmlformats.org/officeDocument/2006/relationships/slide" Target="slide2.xml"/><Relationship Id="rId5" Type="http://schemas.openxmlformats.org/officeDocument/2006/relationships/image" Target="../media/image129.png"/><Relationship Id="rId4" Type="http://schemas.openxmlformats.org/officeDocument/2006/relationships/image" Target="../media/image68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3" Type="http://schemas.openxmlformats.org/officeDocument/2006/relationships/image" Target="../media/image114.png"/><Relationship Id="rId7" Type="http://schemas.openxmlformats.org/officeDocument/2006/relationships/image" Target="../media/image123.sv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2.png"/><Relationship Id="rId5" Type="http://schemas.openxmlformats.org/officeDocument/2006/relationships/image" Target="../media/image115.png"/><Relationship Id="rId10" Type="http://schemas.openxmlformats.org/officeDocument/2006/relationships/image" Target="../media/image2.png"/><Relationship Id="rId4" Type="http://schemas.openxmlformats.org/officeDocument/2006/relationships/image" Target="../media/image70.png"/><Relationship Id="rId9" Type="http://schemas.openxmlformats.org/officeDocument/2006/relationships/slide" Target="slide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jpg"/><Relationship Id="rId3" Type="http://schemas.openxmlformats.org/officeDocument/2006/relationships/image" Target="../media/image114.png"/><Relationship Id="rId7" Type="http://schemas.openxmlformats.org/officeDocument/2006/relationships/image" Target="../media/image123.sv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2.png"/><Relationship Id="rId5" Type="http://schemas.openxmlformats.org/officeDocument/2006/relationships/image" Target="../media/image115.png"/><Relationship Id="rId10" Type="http://schemas.openxmlformats.org/officeDocument/2006/relationships/image" Target="../media/image2.png"/><Relationship Id="rId4" Type="http://schemas.openxmlformats.org/officeDocument/2006/relationships/image" Target="../media/image70.png"/><Relationship Id="rId9" Type="http://schemas.openxmlformats.org/officeDocument/2006/relationships/slide" Target="slide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slide" Target="slide2.xml"/><Relationship Id="rId3" Type="http://schemas.openxmlformats.org/officeDocument/2006/relationships/image" Target="../media/image114.png"/><Relationship Id="rId7" Type="http://schemas.openxmlformats.org/officeDocument/2006/relationships/image" Target="../media/image14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3.svg"/><Relationship Id="rId5" Type="http://schemas.openxmlformats.org/officeDocument/2006/relationships/image" Target="../media/image122.png"/><Relationship Id="rId4" Type="http://schemas.openxmlformats.org/officeDocument/2006/relationships/image" Target="../media/image70.png"/><Relationship Id="rId9" Type="http://schemas.openxmlformats.org/officeDocument/2006/relationships/image" Target="../media/image2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slide" Target="slide2.xml"/><Relationship Id="rId3" Type="http://schemas.openxmlformats.org/officeDocument/2006/relationships/image" Target="../media/image114.png"/><Relationship Id="rId7" Type="http://schemas.openxmlformats.org/officeDocument/2006/relationships/image" Target="../media/image14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3.svg"/><Relationship Id="rId5" Type="http://schemas.openxmlformats.org/officeDocument/2006/relationships/image" Target="../media/image122.png"/><Relationship Id="rId4" Type="http://schemas.openxmlformats.org/officeDocument/2006/relationships/image" Target="../media/image70.png"/><Relationship Id="rId9" Type="http://schemas.openxmlformats.org/officeDocument/2006/relationships/image" Target="../media/image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5" Type="http://schemas.openxmlformats.org/officeDocument/2006/relationships/slide" Target="slide2.xml"/><Relationship Id="rId4" Type="http://schemas.openxmlformats.org/officeDocument/2006/relationships/image" Target="../media/image12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slide" Target="slide2.xml"/><Relationship Id="rId5" Type="http://schemas.openxmlformats.org/officeDocument/2006/relationships/image" Target="../media/image45.svg"/><Relationship Id="rId4" Type="http://schemas.openxmlformats.org/officeDocument/2006/relationships/image" Target="../media/image44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3" Type="http://schemas.openxmlformats.org/officeDocument/2006/relationships/image" Target="../media/image147.png"/><Relationship Id="rId7" Type="http://schemas.openxmlformats.org/officeDocument/2006/relationships/image" Target="../media/image14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5" Type="http://schemas.openxmlformats.org/officeDocument/2006/relationships/slide" Target="slide2.xml"/><Relationship Id="rId4" Type="http://schemas.openxmlformats.org/officeDocument/2006/relationships/image" Target="../media/image148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png"/><Relationship Id="rId3" Type="http://schemas.openxmlformats.org/officeDocument/2006/relationships/image" Target="../media/image150.png"/><Relationship Id="rId7" Type="http://schemas.openxmlformats.org/officeDocument/2006/relationships/image" Target="../media/image14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5" Type="http://schemas.openxmlformats.org/officeDocument/2006/relationships/slide" Target="slide2.xml"/><Relationship Id="rId4" Type="http://schemas.openxmlformats.org/officeDocument/2006/relationships/image" Target="../media/image15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Relationship Id="rId6" Type="http://schemas.openxmlformats.org/officeDocument/2006/relationships/slide" Target="slide2.xml"/><Relationship Id="rId5" Type="http://schemas.openxmlformats.org/officeDocument/2006/relationships/image" Target="../media/image153.png"/><Relationship Id="rId4" Type="http://schemas.openxmlformats.org/officeDocument/2006/relationships/image" Target="../media/image15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Relationship Id="rId6" Type="http://schemas.openxmlformats.org/officeDocument/2006/relationships/slide" Target="slide2.xml"/><Relationship Id="rId5" Type="http://schemas.openxmlformats.org/officeDocument/2006/relationships/image" Target="../media/image129.png"/><Relationship Id="rId4" Type="http://schemas.openxmlformats.org/officeDocument/2006/relationships/image" Target="../media/image68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png"/><Relationship Id="rId3" Type="http://schemas.openxmlformats.org/officeDocument/2006/relationships/image" Target="../media/image114.png"/><Relationship Id="rId7" Type="http://schemas.openxmlformats.org/officeDocument/2006/relationships/image" Target="../media/image15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55.png"/><Relationship Id="rId5" Type="http://schemas.openxmlformats.org/officeDocument/2006/relationships/image" Target="../media/image115.png"/><Relationship Id="rId10" Type="http://schemas.openxmlformats.org/officeDocument/2006/relationships/image" Target="../media/image2.png"/><Relationship Id="rId4" Type="http://schemas.openxmlformats.org/officeDocument/2006/relationships/image" Target="../media/image154.png"/><Relationship Id="rId9" Type="http://schemas.openxmlformats.org/officeDocument/2006/relationships/slide" Target="slide2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png"/><Relationship Id="rId3" Type="http://schemas.openxmlformats.org/officeDocument/2006/relationships/image" Target="../media/image114.png"/><Relationship Id="rId7" Type="http://schemas.openxmlformats.org/officeDocument/2006/relationships/image" Target="../media/image15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55.png"/><Relationship Id="rId5" Type="http://schemas.openxmlformats.org/officeDocument/2006/relationships/image" Target="../media/image115.png"/><Relationship Id="rId10" Type="http://schemas.openxmlformats.org/officeDocument/2006/relationships/image" Target="../media/image2.png"/><Relationship Id="rId4" Type="http://schemas.openxmlformats.org/officeDocument/2006/relationships/image" Target="../media/image154.png"/><Relationship Id="rId9" Type="http://schemas.openxmlformats.org/officeDocument/2006/relationships/slide" Target="slide2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png"/><Relationship Id="rId3" Type="http://schemas.openxmlformats.org/officeDocument/2006/relationships/image" Target="../media/image114.png"/><Relationship Id="rId7" Type="http://schemas.openxmlformats.org/officeDocument/2006/relationships/image" Target="../media/image15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5.png"/><Relationship Id="rId11" Type="http://schemas.openxmlformats.org/officeDocument/2006/relationships/image" Target="../media/image2.png"/><Relationship Id="rId5" Type="http://schemas.openxmlformats.org/officeDocument/2006/relationships/image" Target="../media/image115.png"/><Relationship Id="rId10" Type="http://schemas.openxmlformats.org/officeDocument/2006/relationships/slide" Target="slide2.xml"/><Relationship Id="rId4" Type="http://schemas.openxmlformats.org/officeDocument/2006/relationships/image" Target="../media/image70.png"/><Relationship Id="rId9" Type="http://schemas.openxmlformats.org/officeDocument/2006/relationships/image" Target="../media/image160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3" Type="http://schemas.openxmlformats.org/officeDocument/2006/relationships/image" Target="../media/image83.png"/><Relationship Id="rId7" Type="http://schemas.openxmlformats.org/officeDocument/2006/relationships/image" Target="../media/image16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5" Type="http://schemas.openxmlformats.org/officeDocument/2006/relationships/slide" Target="slide2.xml"/><Relationship Id="rId4" Type="http://schemas.openxmlformats.org/officeDocument/2006/relationships/image" Target="../media/image160.png"/><Relationship Id="rId9" Type="http://schemas.openxmlformats.org/officeDocument/2006/relationships/image" Target="../media/image163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png"/><Relationship Id="rId3" Type="http://schemas.openxmlformats.org/officeDocument/2006/relationships/image" Target="../media/image114.png"/><Relationship Id="rId7" Type="http://schemas.openxmlformats.org/officeDocument/2006/relationships/image" Target="../media/image15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55.png"/><Relationship Id="rId5" Type="http://schemas.openxmlformats.org/officeDocument/2006/relationships/image" Target="../media/image115.png"/><Relationship Id="rId10" Type="http://schemas.openxmlformats.org/officeDocument/2006/relationships/image" Target="../media/image2.png"/><Relationship Id="rId4" Type="http://schemas.openxmlformats.org/officeDocument/2006/relationships/image" Target="../media/image154.png"/><Relationship Id="rId9" Type="http://schemas.openxmlformats.org/officeDocument/2006/relationships/slide" Target="slide2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8.png"/><Relationship Id="rId13" Type="http://schemas.openxmlformats.org/officeDocument/2006/relationships/image" Target="../media/image2.png"/><Relationship Id="rId3" Type="http://schemas.openxmlformats.org/officeDocument/2006/relationships/image" Target="../media/image164.png"/><Relationship Id="rId7" Type="http://schemas.openxmlformats.org/officeDocument/2006/relationships/image" Target="../media/image167.svg"/><Relationship Id="rId12" Type="http://schemas.openxmlformats.org/officeDocument/2006/relationships/slide" Target="slide2.xm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6.png"/><Relationship Id="rId11" Type="http://schemas.openxmlformats.org/officeDocument/2006/relationships/image" Target="../media/image171.svg"/><Relationship Id="rId5" Type="http://schemas.openxmlformats.org/officeDocument/2006/relationships/hyperlink" Target="mailto:email@email.com.br" TargetMode="External"/><Relationship Id="rId10" Type="http://schemas.openxmlformats.org/officeDocument/2006/relationships/image" Target="../media/image170.png"/><Relationship Id="rId4" Type="http://schemas.openxmlformats.org/officeDocument/2006/relationships/image" Target="../media/image165.png"/><Relationship Id="rId9" Type="http://schemas.openxmlformats.org/officeDocument/2006/relationships/image" Target="../media/image169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5" Type="http://schemas.openxmlformats.org/officeDocument/2006/relationships/slide" Target="slide2.xml"/><Relationship Id="rId4" Type="http://schemas.openxmlformats.org/officeDocument/2006/relationships/image" Target="../media/image4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svg"/><Relationship Id="rId13" Type="http://schemas.openxmlformats.org/officeDocument/2006/relationships/image" Target="../media/image58.png"/><Relationship Id="rId18" Type="http://schemas.openxmlformats.org/officeDocument/2006/relationships/image" Target="../media/image63.sv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12" Type="http://schemas.openxmlformats.org/officeDocument/2006/relationships/image" Target="../media/image57.svg"/><Relationship Id="rId17" Type="http://schemas.openxmlformats.org/officeDocument/2006/relationships/image" Target="../media/image62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61.svg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5" Type="http://schemas.openxmlformats.org/officeDocument/2006/relationships/image" Target="../media/image50.svg"/><Relationship Id="rId15" Type="http://schemas.openxmlformats.org/officeDocument/2006/relationships/image" Target="../media/image60.png"/><Relationship Id="rId10" Type="http://schemas.openxmlformats.org/officeDocument/2006/relationships/image" Target="../media/image55.svg"/><Relationship Id="rId19" Type="http://schemas.openxmlformats.org/officeDocument/2006/relationships/slide" Target="slide2.xml"/><Relationship Id="rId4" Type="http://schemas.openxmlformats.org/officeDocument/2006/relationships/image" Target="../media/image49.png"/><Relationship Id="rId9" Type="http://schemas.openxmlformats.org/officeDocument/2006/relationships/image" Target="../media/image54.png"/><Relationship Id="rId14" Type="http://schemas.openxmlformats.org/officeDocument/2006/relationships/image" Target="../media/image59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50.sv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9.png"/><Relationship Id="rId11" Type="http://schemas.openxmlformats.org/officeDocument/2006/relationships/image" Target="../media/image2.png"/><Relationship Id="rId5" Type="http://schemas.openxmlformats.org/officeDocument/2006/relationships/image" Target="../media/image64.png"/><Relationship Id="rId10" Type="http://schemas.openxmlformats.org/officeDocument/2006/relationships/slide" Target="slide2.xml"/><Relationship Id="rId4" Type="http://schemas.openxmlformats.org/officeDocument/2006/relationships/notesSlide" Target="../notesSlides/notesSlide7.xml"/><Relationship Id="rId9" Type="http://schemas.openxmlformats.org/officeDocument/2006/relationships/image" Target="../media/image6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67.png"/><Relationship Id="rId7" Type="http://schemas.openxmlformats.org/officeDocument/2006/relationships/slide" Target="slide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5.svg"/><Relationship Id="rId5" Type="http://schemas.openxmlformats.org/officeDocument/2006/relationships/image" Target="../media/image44.png"/><Relationship Id="rId4" Type="http://schemas.openxmlformats.org/officeDocument/2006/relationships/image" Target="../media/image6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slide" Target="slide2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2ADCF854-7CBE-18C5-D2F7-D600C66705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ACD9FFA7-ECB6-EFED-31D4-3CA0D9170B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621" y="748145"/>
            <a:ext cx="4831231" cy="2563743"/>
          </a:xfrm>
          <a:prstGeom prst="rect">
            <a:avLst/>
          </a:prstGeom>
        </p:spPr>
      </p:pic>
      <p:sp>
        <p:nvSpPr>
          <p:cNvPr id="2" name="Google Shape;165;p20">
            <a:extLst>
              <a:ext uri="{FF2B5EF4-FFF2-40B4-BE49-F238E27FC236}">
                <a16:creationId xmlns:a16="http://schemas.microsoft.com/office/drawing/2014/main" id="{625CCDDF-C246-4BB9-3E05-AFB4516ADF7E}"/>
              </a:ext>
            </a:extLst>
          </p:cNvPr>
          <p:cNvSpPr/>
          <p:nvPr/>
        </p:nvSpPr>
        <p:spPr>
          <a:xfrm>
            <a:off x="-277474" y="2652038"/>
            <a:ext cx="5369515" cy="43434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9" name="Google Shape;165;p20">
            <a:extLst>
              <a:ext uri="{FF2B5EF4-FFF2-40B4-BE49-F238E27FC236}">
                <a16:creationId xmlns:a16="http://schemas.microsoft.com/office/drawing/2014/main" id="{6A21F709-E28E-76E7-5CC9-768174F643A6}"/>
              </a:ext>
            </a:extLst>
          </p:cNvPr>
          <p:cNvSpPr/>
          <p:nvPr/>
        </p:nvSpPr>
        <p:spPr>
          <a:xfrm>
            <a:off x="-224056" y="2728121"/>
            <a:ext cx="5439289" cy="43434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6" name="Google Shape;56;p13"/>
          <p:cNvSpPr txBox="1">
            <a:spLocks noGrp="1"/>
          </p:cNvSpPr>
          <p:nvPr>
            <p:ph type="ctrTitle"/>
          </p:nvPr>
        </p:nvSpPr>
        <p:spPr>
          <a:xfrm>
            <a:off x="765913" y="1058341"/>
            <a:ext cx="2729022" cy="52147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>
                <a:solidFill>
                  <a:schemeClr val="lt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Somos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21C07C6-E204-7298-9E2D-BD965E41F9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chemeClr val="tx1">
                <a:lumMod val="95000"/>
                <a:lumOff val="5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913" y="2773750"/>
            <a:ext cx="938662" cy="190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32B403FD-5A0B-20C6-CA06-36AFE40200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duotone>
              <a:prstClr val="black"/>
              <a:schemeClr val="tx1">
                <a:lumMod val="95000"/>
                <a:lumOff val="5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5699" y="2754356"/>
            <a:ext cx="924966" cy="23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Icon&#10;&#10;Description automatically generated with medium confidence">
            <a:extLst>
              <a:ext uri="{FF2B5EF4-FFF2-40B4-BE49-F238E27FC236}">
                <a16:creationId xmlns:a16="http://schemas.microsoft.com/office/drawing/2014/main" id="{4AEE318F-AD32-ACC9-1917-8EE9A0499930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prstClr val="black"/>
              <a:schemeClr val="tx1">
                <a:lumMod val="95000"/>
                <a:lumOff val="5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79000"/>
                    </a14:imgEffect>
                    <a14:imgEffect>
                      <a14:colorTemperature colorTemp="11500"/>
                    </a14:imgEffect>
                    <a14:imgEffect>
                      <a14:saturation sat="192000"/>
                    </a14:imgEffect>
                    <a14:imgEffect>
                      <a14:brightnessContrast bright="100000" contrast="-9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971441" y="2754209"/>
            <a:ext cx="924967" cy="245489"/>
          </a:xfrm>
          <a:prstGeom prst="rect">
            <a:avLst/>
          </a:prstGeom>
        </p:spPr>
      </p:pic>
      <p:sp>
        <p:nvSpPr>
          <p:cNvPr id="7" name="Google Shape;56;p13">
            <a:extLst>
              <a:ext uri="{FF2B5EF4-FFF2-40B4-BE49-F238E27FC236}">
                <a16:creationId xmlns:a16="http://schemas.microsoft.com/office/drawing/2014/main" id="{C58D5894-B97D-0A07-EE6F-CAC16DF95D36}"/>
              </a:ext>
            </a:extLst>
          </p:cNvPr>
          <p:cNvSpPr txBox="1">
            <a:spLocks/>
          </p:cNvSpPr>
          <p:nvPr/>
        </p:nvSpPr>
        <p:spPr>
          <a:xfrm>
            <a:off x="932167" y="3631505"/>
            <a:ext cx="3774118" cy="521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pt-BR" sz="1400" dirty="0">
                <a:solidFill>
                  <a:schemeClr val="lt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Soluções completas para sua empresa.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77AE47F3-EE1E-5FA9-C7D3-94037A05ED06}"/>
              </a:ext>
            </a:extLst>
          </p:cNvPr>
          <p:cNvSpPr/>
          <p:nvPr/>
        </p:nvSpPr>
        <p:spPr>
          <a:xfrm>
            <a:off x="1029499" y="4152980"/>
            <a:ext cx="3408218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D83D5454-DD62-D369-5C93-4D9412868EC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047184" y="2773880"/>
            <a:ext cx="849448" cy="21236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8113D1BF-56A8-757A-3B7A-9A33A796B1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C2EE62EB-50BD-C22C-3FB0-A00F3F605E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358" y="370985"/>
            <a:ext cx="442002" cy="408002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8CE5C0AF-495D-9658-253D-99E4BDDDC8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2823" y="1233792"/>
            <a:ext cx="7458353" cy="2510491"/>
          </a:xfrm>
          <a:prstGeom prst="rect">
            <a:avLst/>
          </a:prstGeom>
        </p:spPr>
      </p:pic>
      <p:sp>
        <p:nvSpPr>
          <p:cNvPr id="10" name="Google Shape;114;p17">
            <a:extLst>
              <a:ext uri="{FF2B5EF4-FFF2-40B4-BE49-F238E27FC236}">
                <a16:creationId xmlns:a16="http://schemas.microsoft.com/office/drawing/2014/main" id="{3DBA835F-FE8F-6C15-1A0A-D786E772687F}"/>
              </a:ext>
            </a:extLst>
          </p:cNvPr>
          <p:cNvSpPr txBox="1"/>
          <p:nvPr/>
        </p:nvSpPr>
        <p:spPr>
          <a:xfrm>
            <a:off x="2857985" y="3951139"/>
            <a:ext cx="3428027" cy="39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Anek Gujarati"/>
                <a:ea typeface="Anek Gujarati"/>
                <a:cs typeface="Anek Gujarati"/>
                <a:sym typeface="Anek Gujarati"/>
              </a:rPr>
              <a:t>Integrações desenvolvidas com a APIPASS:</a:t>
            </a:r>
            <a:endParaRPr lang="pt-BR" sz="1050" b="1" dirty="0">
              <a:solidFill>
                <a:schemeClr val="tx1">
                  <a:lumMod val="85000"/>
                  <a:lumOff val="15000"/>
                </a:schemeClr>
              </a:solidFill>
              <a:latin typeface="Anek Gujarati"/>
              <a:ea typeface="Anek Gujarati"/>
              <a:cs typeface="Anek Gujarati"/>
              <a:sym typeface="Anek Gujarati"/>
            </a:endParaRPr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78403433-20E4-1607-10D4-E814F0D540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22088" y="3913219"/>
            <a:ext cx="3899820" cy="1171551"/>
          </a:xfrm>
          <a:prstGeom prst="rect">
            <a:avLst/>
          </a:prstGeom>
        </p:spPr>
      </p:pic>
      <p:pic>
        <p:nvPicPr>
          <p:cNvPr id="2" name="Picture 7" descr="Logo&#10;&#10;Description automatically generated">
            <a:hlinkClick r:id="rId7" action="ppaction://hlinksldjump"/>
            <a:extLst>
              <a:ext uri="{FF2B5EF4-FFF2-40B4-BE49-F238E27FC236}">
                <a16:creationId xmlns:a16="http://schemas.microsoft.com/office/drawing/2014/main" id="{5B7CE0CB-9CE6-0A79-08F8-F011EF1D8A0A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prstClr val="black"/>
              <a:srgbClr val="00000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8108000" y="4652657"/>
            <a:ext cx="924966" cy="490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8820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8113D1BF-56A8-757A-3B7A-9A33A796B1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A0926FF7-5538-C7A0-A5D3-1C630B5E41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3832" y="3185047"/>
            <a:ext cx="5816329" cy="1855775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C2EE62EB-50BD-C22C-3FB0-A00F3F605E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4358" y="370985"/>
            <a:ext cx="442002" cy="408002"/>
          </a:xfrm>
          <a:prstGeom prst="rect">
            <a:avLst/>
          </a:prstGeom>
        </p:spPr>
      </p:pic>
      <p:sp>
        <p:nvSpPr>
          <p:cNvPr id="10" name="Google Shape;114;p17">
            <a:extLst>
              <a:ext uri="{FF2B5EF4-FFF2-40B4-BE49-F238E27FC236}">
                <a16:creationId xmlns:a16="http://schemas.microsoft.com/office/drawing/2014/main" id="{3DBA835F-FE8F-6C15-1A0A-D786E772687F}"/>
              </a:ext>
            </a:extLst>
          </p:cNvPr>
          <p:cNvSpPr txBox="1"/>
          <p:nvPr/>
        </p:nvSpPr>
        <p:spPr>
          <a:xfrm>
            <a:off x="2857985" y="3330658"/>
            <a:ext cx="3428027" cy="39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Anek Gujarati"/>
                <a:ea typeface="Anek Gujarati"/>
                <a:cs typeface="Anek Gujarati"/>
                <a:sym typeface="Anek Gujarati"/>
              </a:rPr>
              <a:t>Integrações desenvolvidas com a APIPASS:</a:t>
            </a:r>
            <a:endParaRPr lang="pt-BR" sz="1050" b="1" dirty="0">
              <a:solidFill>
                <a:schemeClr val="tx1">
                  <a:lumMod val="85000"/>
                  <a:lumOff val="15000"/>
                </a:schemeClr>
              </a:solidFill>
              <a:latin typeface="Anek Gujarati"/>
              <a:ea typeface="Anek Gujarati"/>
              <a:cs typeface="Anek Gujarati"/>
              <a:sym typeface="Anek Gujarati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E8B203F-0E2C-02CC-62F1-4BF835D61E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48609" y="1329982"/>
            <a:ext cx="6446777" cy="1631261"/>
          </a:xfrm>
          <a:prstGeom prst="rect">
            <a:avLst/>
          </a:prstGeom>
        </p:spPr>
      </p:pic>
      <p:pic>
        <p:nvPicPr>
          <p:cNvPr id="2" name="Picture 7" descr="Logo&#10;&#10;Description automatically generated">
            <a:hlinkClick r:id="rId7" action="ppaction://hlinksldjump"/>
            <a:extLst>
              <a:ext uri="{FF2B5EF4-FFF2-40B4-BE49-F238E27FC236}">
                <a16:creationId xmlns:a16="http://schemas.microsoft.com/office/drawing/2014/main" id="{D02AAC55-95D9-5C61-C6DB-FAC28244B83A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prstClr val="black"/>
              <a:srgbClr val="00000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8108000" y="4652657"/>
            <a:ext cx="924966" cy="490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5211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8113D1BF-56A8-757A-3B7A-9A33A796B1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C2EE62EB-50BD-C22C-3FB0-A00F3F605E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358" y="370985"/>
            <a:ext cx="442002" cy="408002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27AACC53-EE58-5FB8-DC24-5CD59169D1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1726" y="1019312"/>
            <a:ext cx="6760548" cy="3104875"/>
          </a:xfrm>
          <a:prstGeom prst="rect">
            <a:avLst/>
          </a:prstGeom>
        </p:spPr>
      </p:pic>
      <p:pic>
        <p:nvPicPr>
          <p:cNvPr id="2" name="Picture 7" descr="Logo&#10;&#10;Description automatically generated">
            <a:hlinkClick r:id="rId6" action="ppaction://hlinksldjump"/>
            <a:extLst>
              <a:ext uri="{FF2B5EF4-FFF2-40B4-BE49-F238E27FC236}">
                <a16:creationId xmlns:a16="http://schemas.microsoft.com/office/drawing/2014/main" id="{C911C180-D128-57FD-7E4A-751DC4967C06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rgbClr val="00000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8108000" y="4652657"/>
            <a:ext cx="924966" cy="490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9039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8113D1BF-56A8-757A-3B7A-9A33A796B1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3E9F2D68-45BD-DF5A-8B8F-CBC6FFAF0A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5998" y="3233386"/>
            <a:ext cx="4571998" cy="1373481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C2EE62EB-50BD-C22C-3FB0-A00F3F605E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4358" y="370985"/>
            <a:ext cx="442002" cy="408002"/>
          </a:xfrm>
          <a:prstGeom prst="rect">
            <a:avLst/>
          </a:prstGeom>
        </p:spPr>
      </p:pic>
      <p:sp>
        <p:nvSpPr>
          <p:cNvPr id="10" name="Google Shape;114;p17">
            <a:extLst>
              <a:ext uri="{FF2B5EF4-FFF2-40B4-BE49-F238E27FC236}">
                <a16:creationId xmlns:a16="http://schemas.microsoft.com/office/drawing/2014/main" id="{3DBA835F-FE8F-6C15-1A0A-D786E772687F}"/>
              </a:ext>
            </a:extLst>
          </p:cNvPr>
          <p:cNvSpPr txBox="1"/>
          <p:nvPr/>
        </p:nvSpPr>
        <p:spPr>
          <a:xfrm>
            <a:off x="2857985" y="3330658"/>
            <a:ext cx="3428027" cy="39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Anek Gujarati"/>
                <a:ea typeface="Anek Gujarati"/>
                <a:cs typeface="Anek Gujarati"/>
                <a:sym typeface="Anek Gujarati"/>
              </a:rPr>
              <a:t>Integrações desenvolvidas com a APIPASS:</a:t>
            </a:r>
            <a:endParaRPr lang="pt-BR" sz="1050" b="1" dirty="0">
              <a:solidFill>
                <a:schemeClr val="tx1">
                  <a:lumMod val="85000"/>
                  <a:lumOff val="15000"/>
                </a:schemeClr>
              </a:solidFill>
              <a:latin typeface="Anek Gujarati"/>
              <a:ea typeface="Anek Gujarati"/>
              <a:cs typeface="Anek Gujarati"/>
              <a:sym typeface="Anek Gujarati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2F15C6B-F355-34AA-F16D-8ECB5EC4D5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4070" y="1149972"/>
            <a:ext cx="7155855" cy="1880471"/>
          </a:xfrm>
          <a:prstGeom prst="rect">
            <a:avLst/>
          </a:prstGeom>
        </p:spPr>
      </p:pic>
      <p:pic>
        <p:nvPicPr>
          <p:cNvPr id="2" name="Picture 7" descr="Logo&#10;&#10;Description automatically generated">
            <a:hlinkClick r:id="rId7" action="ppaction://hlinksldjump"/>
            <a:extLst>
              <a:ext uri="{FF2B5EF4-FFF2-40B4-BE49-F238E27FC236}">
                <a16:creationId xmlns:a16="http://schemas.microsoft.com/office/drawing/2014/main" id="{B6601D1D-29CA-3404-9DDB-7D9239058EF6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prstClr val="black"/>
              <a:srgbClr val="00000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8108000" y="4652657"/>
            <a:ext cx="924966" cy="490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1773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8113D1BF-56A8-757A-3B7A-9A33A796B1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4207B76F-D5C7-7321-0D71-119AF6C1C6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6611" y="3964427"/>
            <a:ext cx="2850773" cy="1179073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C2EE62EB-50BD-C22C-3FB0-A00F3F605E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4358" y="370985"/>
            <a:ext cx="442002" cy="408002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5DCA149B-4A15-F51A-3CA3-FDCF05C866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68321" y="709268"/>
            <a:ext cx="6607358" cy="3013813"/>
          </a:xfrm>
          <a:prstGeom prst="rect">
            <a:avLst/>
          </a:prstGeom>
        </p:spPr>
      </p:pic>
      <p:sp>
        <p:nvSpPr>
          <p:cNvPr id="9" name="Google Shape;114;p17">
            <a:extLst>
              <a:ext uri="{FF2B5EF4-FFF2-40B4-BE49-F238E27FC236}">
                <a16:creationId xmlns:a16="http://schemas.microsoft.com/office/drawing/2014/main" id="{2680A1FC-F35D-64CC-1436-3B3E01432661}"/>
              </a:ext>
            </a:extLst>
          </p:cNvPr>
          <p:cNvSpPr txBox="1"/>
          <p:nvPr/>
        </p:nvSpPr>
        <p:spPr>
          <a:xfrm>
            <a:off x="2857985" y="4040728"/>
            <a:ext cx="3428027" cy="39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Anek Gujarati"/>
                <a:ea typeface="Anek Gujarati"/>
                <a:cs typeface="Anek Gujarati"/>
                <a:sym typeface="Anek Gujarati"/>
              </a:rPr>
              <a:t>Integrações desenvolvidas com a APIPASS:</a:t>
            </a:r>
            <a:endParaRPr lang="pt-BR" sz="1050" b="1" dirty="0">
              <a:solidFill>
                <a:schemeClr val="tx1">
                  <a:lumMod val="85000"/>
                  <a:lumOff val="15000"/>
                </a:schemeClr>
              </a:solidFill>
              <a:latin typeface="Anek Gujarati"/>
              <a:ea typeface="Anek Gujarati"/>
              <a:cs typeface="Anek Gujarati"/>
              <a:sym typeface="Anek Gujarati"/>
            </a:endParaRPr>
          </a:p>
        </p:txBody>
      </p:sp>
      <p:pic>
        <p:nvPicPr>
          <p:cNvPr id="2" name="Picture 7" descr="Logo&#10;&#10;Description automatically generated">
            <a:hlinkClick r:id="rId7" action="ppaction://hlinksldjump"/>
            <a:extLst>
              <a:ext uri="{FF2B5EF4-FFF2-40B4-BE49-F238E27FC236}">
                <a16:creationId xmlns:a16="http://schemas.microsoft.com/office/drawing/2014/main" id="{AD237A01-0D19-AC1F-4DFF-AF3A0143B8B9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prstClr val="black"/>
              <a:srgbClr val="00000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8108000" y="4652657"/>
            <a:ext cx="924966" cy="490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401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16202977-3663-B786-6C8D-D97ACA60BB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AAF5A002-0CDF-1394-ACFB-613807020D54}"/>
              </a:ext>
            </a:extLst>
          </p:cNvPr>
          <p:cNvSpPr/>
          <p:nvPr/>
        </p:nvSpPr>
        <p:spPr>
          <a:xfrm>
            <a:off x="2638923" y="3715149"/>
            <a:ext cx="3885337" cy="236593"/>
          </a:xfrm>
          <a:prstGeom prst="rect">
            <a:avLst/>
          </a:prstGeom>
          <a:solidFill>
            <a:srgbClr val="D2D81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" name="Google Shape;101;p16">
            <a:extLst>
              <a:ext uri="{FF2B5EF4-FFF2-40B4-BE49-F238E27FC236}">
                <a16:creationId xmlns:a16="http://schemas.microsoft.com/office/drawing/2014/main" id="{48FF52AF-9259-DBFD-52DE-558D644BFC1D}"/>
              </a:ext>
            </a:extLst>
          </p:cNvPr>
          <p:cNvSpPr txBox="1"/>
          <p:nvPr/>
        </p:nvSpPr>
        <p:spPr>
          <a:xfrm>
            <a:off x="2699669" y="3664183"/>
            <a:ext cx="3885337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dirty="0">
                <a:solidFill>
                  <a:schemeClr val="tx1"/>
                </a:solidFill>
                <a:latin typeface="Montserrat" pitchFamily="2" charset="0"/>
                <a:ea typeface="Anek Gujarati SemiBold"/>
                <a:cs typeface="Anek Gujarati SemiBold"/>
                <a:sym typeface="Anek Gujarati SemiBold"/>
              </a:rPr>
              <a:t>Simplificando integrações complexas de forma simples.</a:t>
            </a:r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F315A29D-89DB-B161-3C0B-C84B11D3FD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60422" y="1915561"/>
            <a:ext cx="4623155" cy="935693"/>
          </a:xfrm>
          <a:prstGeom prst="rect">
            <a:avLst/>
          </a:prstGeom>
        </p:spPr>
      </p:pic>
      <p:pic>
        <p:nvPicPr>
          <p:cNvPr id="4" name="Picture 7" descr="Logo&#10;&#10;Description automatically generated">
            <a:hlinkClick r:id="rId6" action="ppaction://hlinksldjump"/>
            <a:extLst>
              <a:ext uri="{FF2B5EF4-FFF2-40B4-BE49-F238E27FC236}">
                <a16:creationId xmlns:a16="http://schemas.microsoft.com/office/drawing/2014/main" id="{D12FCC21-13DA-3E49-9380-CC2214394D4A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rgbClr val="00000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8108000" y="4652657"/>
            <a:ext cx="924966" cy="490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7989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001F003C-69E0-4BBF-C244-52BEEF6CBB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CE53414E-C727-B5F4-81B0-BD13C54654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1064" y="1884527"/>
            <a:ext cx="3841872" cy="968472"/>
          </a:xfrm>
          <a:prstGeom prst="rect">
            <a:avLst/>
          </a:prstGeom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AAF5A002-0CDF-1394-ACFB-613807020D54}"/>
              </a:ext>
            </a:extLst>
          </p:cNvPr>
          <p:cNvSpPr/>
          <p:nvPr/>
        </p:nvSpPr>
        <p:spPr>
          <a:xfrm>
            <a:off x="2959609" y="3676783"/>
            <a:ext cx="3255487" cy="236593"/>
          </a:xfrm>
          <a:prstGeom prst="rect">
            <a:avLst/>
          </a:prstGeom>
          <a:solidFill>
            <a:srgbClr val="EFDE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" name="Google Shape;101;p16">
            <a:extLst>
              <a:ext uri="{FF2B5EF4-FFF2-40B4-BE49-F238E27FC236}">
                <a16:creationId xmlns:a16="http://schemas.microsoft.com/office/drawing/2014/main" id="{48FF52AF-9259-DBFD-52DE-558D644BFC1D}"/>
              </a:ext>
            </a:extLst>
          </p:cNvPr>
          <p:cNvSpPr txBox="1"/>
          <p:nvPr/>
        </p:nvSpPr>
        <p:spPr>
          <a:xfrm>
            <a:off x="2959609" y="3625817"/>
            <a:ext cx="3326047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dirty="0">
                <a:solidFill>
                  <a:schemeClr val="tx1"/>
                </a:solidFill>
                <a:latin typeface="Montserrat" pitchFamily="2" charset="0"/>
                <a:ea typeface="Anek Gujarati SemiBold"/>
                <a:cs typeface="Anek Gujarati SemiBold"/>
                <a:sym typeface="Anek Gujarati SemiBold"/>
              </a:rPr>
              <a:t>Simplificando processos e ampliando resultados</a:t>
            </a:r>
            <a:endParaRPr sz="1000" dirty="0">
              <a:solidFill>
                <a:schemeClr val="tx1"/>
              </a:solidFill>
              <a:latin typeface="Montserrat" pitchFamily="2" charset="0"/>
              <a:ea typeface="Anek Gujarati SemiBold"/>
              <a:cs typeface="Anek Gujarati SemiBold"/>
              <a:sym typeface="Anek Gujarati SemiBold"/>
            </a:endParaRPr>
          </a:p>
        </p:txBody>
      </p:sp>
      <p:pic>
        <p:nvPicPr>
          <p:cNvPr id="2" name="Picture 7" descr="Logo&#10;&#10;Description automatically generated">
            <a:hlinkClick r:id="rId5" action="ppaction://hlinksldjump"/>
            <a:extLst>
              <a:ext uri="{FF2B5EF4-FFF2-40B4-BE49-F238E27FC236}">
                <a16:creationId xmlns:a16="http://schemas.microsoft.com/office/drawing/2014/main" id="{6B50AABA-0326-8DA6-79B2-010B5609EDFD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rgbClr val="00000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8108000" y="4652657"/>
            <a:ext cx="924966" cy="490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0074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FC8BB977-5E6B-B23F-470D-A624AACA4D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Google Shape;114;p17">
            <a:extLst>
              <a:ext uri="{FF2B5EF4-FFF2-40B4-BE49-F238E27FC236}">
                <a16:creationId xmlns:a16="http://schemas.microsoft.com/office/drawing/2014/main" id="{08956D9C-75C6-0E39-BB95-78E0D47DFE80}"/>
              </a:ext>
            </a:extLst>
          </p:cNvPr>
          <p:cNvSpPr txBox="1"/>
          <p:nvPr/>
        </p:nvSpPr>
        <p:spPr>
          <a:xfrm>
            <a:off x="703825" y="766082"/>
            <a:ext cx="3715775" cy="39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nek Gujarati"/>
                <a:ea typeface="Anek Gujarati"/>
                <a:cs typeface="Anek Gujarati"/>
                <a:sym typeface="Anek Gujarati"/>
              </a:rPr>
              <a:t>Preparando seu sistema para o futuro com a especialização em </a:t>
            </a:r>
            <a:r>
              <a:rPr lang="pt-BR" sz="16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nek Gujarati"/>
                <a:ea typeface="Anek Gujarati"/>
                <a:cs typeface="Anek Gujarati"/>
                <a:sym typeface="Anek Gujarati"/>
              </a:rPr>
              <a:t>QADevOps</a:t>
            </a:r>
            <a:endParaRPr lang="pt-BR" sz="1600" b="1" dirty="0">
              <a:solidFill>
                <a:schemeClr val="tx1">
                  <a:lumMod val="85000"/>
                  <a:lumOff val="15000"/>
                </a:schemeClr>
              </a:solidFill>
              <a:latin typeface="Anek Gujarati"/>
              <a:ea typeface="Anek Gujarati"/>
              <a:cs typeface="Anek Gujarati"/>
              <a:sym typeface="Anek Gujarati"/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1F87E901-F3C0-BDCA-BE8B-8C7D68DC8F52}"/>
              </a:ext>
            </a:extLst>
          </p:cNvPr>
          <p:cNvSpPr/>
          <p:nvPr/>
        </p:nvSpPr>
        <p:spPr>
          <a:xfrm>
            <a:off x="825945" y="1455615"/>
            <a:ext cx="1246909" cy="2301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Google Shape;114;p17">
            <a:extLst>
              <a:ext uri="{FF2B5EF4-FFF2-40B4-BE49-F238E27FC236}">
                <a16:creationId xmlns:a16="http://schemas.microsoft.com/office/drawing/2014/main" id="{CCB461FC-280B-709C-CA18-EF163693CCFC}"/>
              </a:ext>
            </a:extLst>
          </p:cNvPr>
          <p:cNvSpPr txBox="1"/>
          <p:nvPr/>
        </p:nvSpPr>
        <p:spPr>
          <a:xfrm>
            <a:off x="853874" y="1378885"/>
            <a:ext cx="1191050" cy="3197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 b="1" dirty="0">
                <a:solidFill>
                  <a:schemeClr val="bg1"/>
                </a:solidFill>
                <a:latin typeface="Anek Gujarati"/>
                <a:ea typeface="Anek Gujarati"/>
                <a:cs typeface="Anek Gujarati"/>
                <a:sym typeface="Anek Gujarati"/>
              </a:rPr>
              <a:t>O que fazemos</a:t>
            </a:r>
          </a:p>
        </p:txBody>
      </p:sp>
      <p:sp>
        <p:nvSpPr>
          <p:cNvPr id="16" name="Google Shape;66;p14">
            <a:extLst>
              <a:ext uri="{FF2B5EF4-FFF2-40B4-BE49-F238E27FC236}">
                <a16:creationId xmlns:a16="http://schemas.microsoft.com/office/drawing/2014/main" id="{91135598-D3DF-D737-F167-61806ADB698F}"/>
              </a:ext>
            </a:extLst>
          </p:cNvPr>
          <p:cNvSpPr txBox="1"/>
          <p:nvPr/>
        </p:nvSpPr>
        <p:spPr>
          <a:xfrm>
            <a:off x="703825" y="1826848"/>
            <a:ext cx="3715775" cy="26776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Oferecemos uma </a:t>
            </a:r>
            <a:r>
              <a:rPr lang="pt-BR" sz="900" b="1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solução completa de DevOps para equipes SAP</a:t>
            </a:r>
            <a:r>
              <a:rPr lang="pt-BR" sz="9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, centralizando informações do sistema para garantir dados de alta qualidade e otimizar recursos. Nossa plataforma incorpora aprendizado de máquina, automatizando a governança de códigos fonte ABAP. Disponibilizamos automação de transporte, governança de código, análise de riscos de liberações e controle de acesso, integrando-se às principais plataformas de fornecedores.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pt-BR" sz="900" dirty="0">
              <a:solidFill>
                <a:schemeClr val="tx1"/>
              </a:solidFill>
              <a:latin typeface="Montserrat" pitchFamily="2" charset="0"/>
              <a:ea typeface="Anek Gujarati"/>
              <a:cs typeface="Anek Gujarati"/>
              <a:sym typeface="Anek Gujarati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Incorporar práticas e ferramentas de DevOps à sua esteira de desenvolvimento permite que </a:t>
            </a:r>
            <a:r>
              <a:rPr lang="pt-BR" sz="900" b="1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sua equipe desenvolva tecnologia com mais agilidade, qualidade e segurança</a:t>
            </a:r>
            <a:r>
              <a:rPr lang="pt-BR" sz="9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.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4D450482-955A-6553-4EE3-8FC3A1E7AB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8450" y="1378885"/>
            <a:ext cx="3749605" cy="2677626"/>
          </a:xfrm>
          <a:prstGeom prst="rect">
            <a:avLst/>
          </a:prstGeom>
        </p:spPr>
      </p:pic>
      <p:sp>
        <p:nvSpPr>
          <p:cNvPr id="13" name="Google Shape;114;p17">
            <a:extLst>
              <a:ext uri="{FF2B5EF4-FFF2-40B4-BE49-F238E27FC236}">
                <a16:creationId xmlns:a16="http://schemas.microsoft.com/office/drawing/2014/main" id="{0EE42B0E-F099-3CB3-5A00-1E15A8B6F632}"/>
              </a:ext>
            </a:extLst>
          </p:cNvPr>
          <p:cNvSpPr txBox="1"/>
          <p:nvPr/>
        </p:nvSpPr>
        <p:spPr>
          <a:xfrm>
            <a:off x="5555561" y="2584450"/>
            <a:ext cx="819839" cy="39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050" b="1" dirty="0" err="1">
                <a:solidFill>
                  <a:schemeClr val="bg1"/>
                </a:solidFill>
                <a:latin typeface="Anek Gujarati"/>
                <a:ea typeface="Anek Gujarati"/>
                <a:cs typeface="Anek Gujarati"/>
                <a:sym typeface="Anek Gujarati"/>
              </a:rPr>
              <a:t>QADevOps</a:t>
            </a:r>
            <a:endParaRPr lang="pt-BR" sz="1050" b="1" dirty="0">
              <a:solidFill>
                <a:schemeClr val="bg1"/>
              </a:solidFill>
              <a:latin typeface="Anek Gujarati"/>
              <a:ea typeface="Anek Gujarati"/>
              <a:cs typeface="Anek Gujarati"/>
              <a:sym typeface="Anek Gujarati"/>
            </a:endParaRPr>
          </a:p>
        </p:txBody>
      </p:sp>
      <p:sp>
        <p:nvSpPr>
          <p:cNvPr id="23" name="Google Shape;66;p14">
            <a:extLst>
              <a:ext uri="{FF2B5EF4-FFF2-40B4-BE49-F238E27FC236}">
                <a16:creationId xmlns:a16="http://schemas.microsoft.com/office/drawing/2014/main" id="{E948F54F-8688-A44A-0642-2370452C2558}"/>
              </a:ext>
            </a:extLst>
          </p:cNvPr>
          <p:cNvSpPr txBox="1"/>
          <p:nvPr/>
        </p:nvSpPr>
        <p:spPr>
          <a:xfrm>
            <a:off x="6511550" y="2505930"/>
            <a:ext cx="91795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" dirty="0">
                <a:solidFill>
                  <a:schemeClr val="bg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Plataforma de DevOps para o ecossistema SAP</a:t>
            </a:r>
          </a:p>
        </p:txBody>
      </p:sp>
      <p:sp>
        <p:nvSpPr>
          <p:cNvPr id="26" name="Google Shape;114;p17">
            <a:extLst>
              <a:ext uri="{FF2B5EF4-FFF2-40B4-BE49-F238E27FC236}">
                <a16:creationId xmlns:a16="http://schemas.microsoft.com/office/drawing/2014/main" id="{1E60D5B3-EF38-4048-0820-F629B008896F}"/>
              </a:ext>
            </a:extLst>
          </p:cNvPr>
          <p:cNvSpPr txBox="1"/>
          <p:nvPr/>
        </p:nvSpPr>
        <p:spPr>
          <a:xfrm>
            <a:off x="5132307" y="1731169"/>
            <a:ext cx="749675" cy="2152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nek Gujarati"/>
                <a:ea typeface="Anek Gujarati"/>
                <a:cs typeface="Anek Gujarati"/>
                <a:sym typeface="Anek Gujarati"/>
              </a:rPr>
              <a:t>Automação</a:t>
            </a:r>
          </a:p>
        </p:txBody>
      </p:sp>
      <p:sp>
        <p:nvSpPr>
          <p:cNvPr id="27" name="Google Shape;114;p17">
            <a:extLst>
              <a:ext uri="{FF2B5EF4-FFF2-40B4-BE49-F238E27FC236}">
                <a16:creationId xmlns:a16="http://schemas.microsoft.com/office/drawing/2014/main" id="{9D9D0D5E-F7EF-4B09-F899-B5BFA224F2F2}"/>
              </a:ext>
            </a:extLst>
          </p:cNvPr>
          <p:cNvSpPr txBox="1"/>
          <p:nvPr/>
        </p:nvSpPr>
        <p:spPr>
          <a:xfrm>
            <a:off x="6228565" y="1740982"/>
            <a:ext cx="429373" cy="2152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8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nek Gujarati"/>
                <a:ea typeface="Anek Gujarati"/>
                <a:cs typeface="Anek Gujarati"/>
                <a:sym typeface="Anek Gujarati"/>
              </a:rPr>
              <a:t>Agile</a:t>
            </a:r>
            <a:endParaRPr lang="pt-BR" sz="800" b="1" dirty="0">
              <a:solidFill>
                <a:schemeClr val="tx1">
                  <a:lumMod val="85000"/>
                  <a:lumOff val="15000"/>
                </a:schemeClr>
              </a:solidFill>
              <a:latin typeface="Anek Gujarati"/>
              <a:ea typeface="Anek Gujarati"/>
              <a:cs typeface="Anek Gujarati"/>
              <a:sym typeface="Anek Gujarati"/>
            </a:endParaRPr>
          </a:p>
        </p:txBody>
      </p:sp>
      <p:sp>
        <p:nvSpPr>
          <p:cNvPr id="28" name="Google Shape;114;p17">
            <a:extLst>
              <a:ext uri="{FF2B5EF4-FFF2-40B4-BE49-F238E27FC236}">
                <a16:creationId xmlns:a16="http://schemas.microsoft.com/office/drawing/2014/main" id="{5F6CFB4E-B43E-27C0-D949-5982F81B853D}"/>
              </a:ext>
            </a:extLst>
          </p:cNvPr>
          <p:cNvSpPr txBox="1"/>
          <p:nvPr/>
        </p:nvSpPr>
        <p:spPr>
          <a:xfrm>
            <a:off x="7158550" y="1740982"/>
            <a:ext cx="516499" cy="2152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nek Gujarati"/>
                <a:ea typeface="Anek Gujarati"/>
                <a:cs typeface="Anek Gujarati"/>
                <a:sym typeface="Anek Gujarati"/>
              </a:rPr>
              <a:t>Testes</a:t>
            </a:r>
          </a:p>
        </p:txBody>
      </p:sp>
      <p:sp>
        <p:nvSpPr>
          <p:cNvPr id="29" name="Google Shape;114;p17">
            <a:extLst>
              <a:ext uri="{FF2B5EF4-FFF2-40B4-BE49-F238E27FC236}">
                <a16:creationId xmlns:a16="http://schemas.microsoft.com/office/drawing/2014/main" id="{4DF16C1E-AD0D-426D-C8F4-AA01F02E228F}"/>
              </a:ext>
            </a:extLst>
          </p:cNvPr>
          <p:cNvSpPr txBox="1"/>
          <p:nvPr/>
        </p:nvSpPr>
        <p:spPr>
          <a:xfrm>
            <a:off x="7598902" y="2563876"/>
            <a:ext cx="616857" cy="2152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nek Gujarati"/>
                <a:ea typeface="Anek Gujarati"/>
                <a:cs typeface="Anek Gujarati"/>
                <a:sym typeface="Anek Gujarati"/>
              </a:rPr>
              <a:t>Suporte</a:t>
            </a:r>
          </a:p>
        </p:txBody>
      </p:sp>
      <p:sp>
        <p:nvSpPr>
          <p:cNvPr id="30" name="Google Shape;114;p17">
            <a:extLst>
              <a:ext uri="{FF2B5EF4-FFF2-40B4-BE49-F238E27FC236}">
                <a16:creationId xmlns:a16="http://schemas.microsoft.com/office/drawing/2014/main" id="{0E814FD3-3FE7-8FBA-C1A4-557B1727DE53}"/>
              </a:ext>
            </a:extLst>
          </p:cNvPr>
          <p:cNvSpPr txBox="1"/>
          <p:nvPr/>
        </p:nvSpPr>
        <p:spPr>
          <a:xfrm>
            <a:off x="4668974" y="2563876"/>
            <a:ext cx="655876" cy="2152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nek Gujarati"/>
                <a:ea typeface="Anek Gujarati"/>
                <a:cs typeface="Anek Gujarati"/>
                <a:sym typeface="Anek Gujarati"/>
              </a:rPr>
              <a:t>Qualidade</a:t>
            </a:r>
          </a:p>
        </p:txBody>
      </p:sp>
      <p:sp>
        <p:nvSpPr>
          <p:cNvPr id="31" name="Google Shape;114;p17">
            <a:extLst>
              <a:ext uri="{FF2B5EF4-FFF2-40B4-BE49-F238E27FC236}">
                <a16:creationId xmlns:a16="http://schemas.microsoft.com/office/drawing/2014/main" id="{47B04360-224F-9557-B0AF-E5C18F7A50F8}"/>
              </a:ext>
            </a:extLst>
          </p:cNvPr>
          <p:cNvSpPr txBox="1"/>
          <p:nvPr/>
        </p:nvSpPr>
        <p:spPr>
          <a:xfrm>
            <a:off x="5132307" y="3388969"/>
            <a:ext cx="749675" cy="2152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nek Gujarati"/>
                <a:ea typeface="Anek Gujarati"/>
                <a:cs typeface="Anek Gujarati"/>
                <a:sym typeface="Anek Gujarati"/>
              </a:rPr>
              <a:t>Integração</a:t>
            </a:r>
          </a:p>
        </p:txBody>
      </p:sp>
      <p:pic>
        <p:nvPicPr>
          <p:cNvPr id="3" name="Picture 7" descr="Logo&#10;&#10;Description automatically generated">
            <a:hlinkClick r:id="rId5" action="ppaction://hlinksldjump"/>
            <a:extLst>
              <a:ext uri="{FF2B5EF4-FFF2-40B4-BE49-F238E27FC236}">
                <a16:creationId xmlns:a16="http://schemas.microsoft.com/office/drawing/2014/main" id="{274DE300-0DA0-B5D9-8044-CD7F55FDAE50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rgbClr val="00000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8108000" y="4652657"/>
            <a:ext cx="924966" cy="490843"/>
          </a:xfrm>
          <a:prstGeom prst="rect">
            <a:avLst/>
          </a:prstGeom>
        </p:spPr>
      </p:pic>
      <p:sp>
        <p:nvSpPr>
          <p:cNvPr id="10" name="Google Shape;114;p17">
            <a:extLst>
              <a:ext uri="{FF2B5EF4-FFF2-40B4-BE49-F238E27FC236}">
                <a16:creationId xmlns:a16="http://schemas.microsoft.com/office/drawing/2014/main" id="{93531EF0-19C0-2BB2-330E-5F0C3393A911}"/>
              </a:ext>
            </a:extLst>
          </p:cNvPr>
          <p:cNvSpPr txBox="1"/>
          <p:nvPr/>
        </p:nvSpPr>
        <p:spPr>
          <a:xfrm>
            <a:off x="6069707" y="3380463"/>
            <a:ext cx="749675" cy="2152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nek Gujarati"/>
                <a:ea typeface="Anek Gujarati"/>
                <a:cs typeface="Anek Gujarati"/>
                <a:sym typeface="Anek Gujarati"/>
              </a:rPr>
              <a:t>Governança</a:t>
            </a:r>
          </a:p>
        </p:txBody>
      </p:sp>
      <p:sp>
        <p:nvSpPr>
          <p:cNvPr id="11" name="Google Shape;114;p17">
            <a:extLst>
              <a:ext uri="{FF2B5EF4-FFF2-40B4-BE49-F238E27FC236}">
                <a16:creationId xmlns:a16="http://schemas.microsoft.com/office/drawing/2014/main" id="{7478FF26-53DB-C859-8872-5597D6189795}"/>
              </a:ext>
            </a:extLst>
          </p:cNvPr>
          <p:cNvSpPr txBox="1"/>
          <p:nvPr/>
        </p:nvSpPr>
        <p:spPr>
          <a:xfrm>
            <a:off x="7008401" y="3387728"/>
            <a:ext cx="749675" cy="2152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nek Gujarati"/>
                <a:ea typeface="Anek Gujarati"/>
                <a:cs typeface="Anek Gujarati"/>
                <a:sym typeface="Anek Gujarati"/>
              </a:rPr>
              <a:t>Gestão de Riscos</a:t>
            </a:r>
          </a:p>
        </p:txBody>
      </p:sp>
    </p:spTree>
    <p:extLst>
      <p:ext uri="{BB962C8B-B14F-4D97-AF65-F5344CB8AC3E}">
        <p14:creationId xmlns:p14="http://schemas.microsoft.com/office/powerpoint/2010/main" val="1681604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C46AD490-41FC-31BC-797B-15636A83F0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83D8D741-7EE1-C2F7-C4F4-DCD5230F11A3}"/>
              </a:ext>
            </a:extLst>
          </p:cNvPr>
          <p:cNvSpPr/>
          <p:nvPr/>
        </p:nvSpPr>
        <p:spPr>
          <a:xfrm>
            <a:off x="1808626" y="1258465"/>
            <a:ext cx="1689337" cy="15717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Google Shape;114;p17">
            <a:extLst>
              <a:ext uri="{FF2B5EF4-FFF2-40B4-BE49-F238E27FC236}">
                <a16:creationId xmlns:a16="http://schemas.microsoft.com/office/drawing/2014/main" id="{C5B00FEE-5C73-6F77-7AA8-82EC93BAED65}"/>
              </a:ext>
            </a:extLst>
          </p:cNvPr>
          <p:cNvSpPr txBox="1"/>
          <p:nvPr/>
        </p:nvSpPr>
        <p:spPr>
          <a:xfrm>
            <a:off x="1939733" y="1576747"/>
            <a:ext cx="1438897" cy="39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nek Gujarati"/>
                <a:ea typeface="Anek Gujarati"/>
                <a:cs typeface="Anek Gujarati"/>
                <a:sym typeface="Anek Gujarati"/>
              </a:rPr>
              <a:t>Gestão de demanda</a:t>
            </a:r>
          </a:p>
        </p:txBody>
      </p:sp>
      <p:sp>
        <p:nvSpPr>
          <p:cNvPr id="16" name="Google Shape;66;p14">
            <a:extLst>
              <a:ext uri="{FF2B5EF4-FFF2-40B4-BE49-F238E27FC236}">
                <a16:creationId xmlns:a16="http://schemas.microsoft.com/office/drawing/2014/main" id="{60087589-592D-493A-8C9F-6C9043836C69}"/>
              </a:ext>
            </a:extLst>
          </p:cNvPr>
          <p:cNvSpPr txBox="1"/>
          <p:nvPr/>
        </p:nvSpPr>
        <p:spPr>
          <a:xfrm>
            <a:off x="1939733" y="1778396"/>
            <a:ext cx="1698753" cy="927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Fluxo e controle de </a:t>
            </a:r>
            <a:r>
              <a:rPr lang="pt-BR" sz="700" dirty="0" err="1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request´s</a:t>
            </a:r>
            <a:r>
              <a:rPr lang="pt-BR" sz="7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.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Controle de liberações.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Gestão </a:t>
            </a:r>
            <a:r>
              <a:rPr lang="pt-BR" sz="700" dirty="0" err="1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agile</a:t>
            </a:r>
            <a:r>
              <a:rPr lang="pt-BR" sz="7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.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 dirty="0" err="1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Kanban</a:t>
            </a:r>
            <a:r>
              <a:rPr lang="pt-BR" sz="7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 de demandas.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Gestão de demandas.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Gestão membros da demanda.</a:t>
            </a:r>
          </a:p>
        </p:txBody>
      </p:sp>
      <p:sp>
        <p:nvSpPr>
          <p:cNvPr id="8" name="Google Shape;114;p17">
            <a:extLst>
              <a:ext uri="{FF2B5EF4-FFF2-40B4-BE49-F238E27FC236}">
                <a16:creationId xmlns:a16="http://schemas.microsoft.com/office/drawing/2014/main" id="{6BF14F98-2F00-6C39-315F-3E78C9AD98C0}"/>
              </a:ext>
            </a:extLst>
          </p:cNvPr>
          <p:cNvSpPr txBox="1"/>
          <p:nvPr/>
        </p:nvSpPr>
        <p:spPr>
          <a:xfrm>
            <a:off x="2714112" y="596880"/>
            <a:ext cx="3715775" cy="39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nek Gujarati"/>
                <a:ea typeface="Anek Gujarati"/>
                <a:cs typeface="Anek Gujarati"/>
                <a:sym typeface="Anek Gujarati"/>
              </a:rPr>
              <a:t>Explorando as funcionalidades essenciais do </a:t>
            </a:r>
            <a:r>
              <a:rPr lang="pt-BR" sz="16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nek Gujarati"/>
                <a:ea typeface="Anek Gujarati"/>
                <a:cs typeface="Anek Gujarati"/>
                <a:sym typeface="Anek Gujarati"/>
              </a:rPr>
              <a:t>QADevOps</a:t>
            </a:r>
            <a:endParaRPr lang="pt-BR" sz="1600" b="1" dirty="0">
              <a:solidFill>
                <a:schemeClr val="tx1">
                  <a:lumMod val="85000"/>
                  <a:lumOff val="15000"/>
                </a:schemeClr>
              </a:solidFill>
              <a:latin typeface="Anek Gujarati"/>
              <a:ea typeface="Anek Gujarati"/>
              <a:cs typeface="Anek Gujarati"/>
              <a:sym typeface="Anek Gujarati"/>
            </a:endParaRPr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A366BD82-50EC-288E-A8B6-DC3A62EFB7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0348" y="1454506"/>
            <a:ext cx="166688" cy="141769"/>
          </a:xfrm>
          <a:prstGeom prst="rect">
            <a:avLst/>
          </a:prstGeom>
        </p:spPr>
      </p:pic>
      <p:sp>
        <p:nvSpPr>
          <p:cNvPr id="19" name="Retângulo 18">
            <a:extLst>
              <a:ext uri="{FF2B5EF4-FFF2-40B4-BE49-F238E27FC236}">
                <a16:creationId xmlns:a16="http://schemas.microsoft.com/office/drawing/2014/main" id="{49A487D5-C986-AD75-A8A4-EA952124029E}"/>
              </a:ext>
            </a:extLst>
          </p:cNvPr>
          <p:cNvSpPr/>
          <p:nvPr/>
        </p:nvSpPr>
        <p:spPr>
          <a:xfrm>
            <a:off x="3638486" y="1258464"/>
            <a:ext cx="1889639" cy="15717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2" name="Google Shape;114;p17">
            <a:extLst>
              <a:ext uri="{FF2B5EF4-FFF2-40B4-BE49-F238E27FC236}">
                <a16:creationId xmlns:a16="http://schemas.microsoft.com/office/drawing/2014/main" id="{E4AC5DE6-CA78-2139-C09F-2527F1D0DA53}"/>
              </a:ext>
            </a:extLst>
          </p:cNvPr>
          <p:cNvSpPr txBox="1"/>
          <p:nvPr/>
        </p:nvSpPr>
        <p:spPr>
          <a:xfrm>
            <a:off x="3772459" y="1576746"/>
            <a:ext cx="1438897" cy="39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nek Gujarati"/>
                <a:ea typeface="Anek Gujarati"/>
                <a:cs typeface="Anek Gujarati"/>
                <a:sym typeface="Anek Gujarati"/>
              </a:rPr>
              <a:t>Dashboard on-line</a:t>
            </a:r>
          </a:p>
        </p:txBody>
      </p:sp>
      <p:sp>
        <p:nvSpPr>
          <p:cNvPr id="23" name="Google Shape;66;p14">
            <a:extLst>
              <a:ext uri="{FF2B5EF4-FFF2-40B4-BE49-F238E27FC236}">
                <a16:creationId xmlns:a16="http://schemas.microsoft.com/office/drawing/2014/main" id="{43E9F542-46CF-33BB-101D-BD07D118B19B}"/>
              </a:ext>
            </a:extLst>
          </p:cNvPr>
          <p:cNvSpPr txBox="1"/>
          <p:nvPr/>
        </p:nvSpPr>
        <p:spPr>
          <a:xfrm>
            <a:off x="3772459" y="1778395"/>
            <a:ext cx="1698753" cy="1051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Relatórios de auditoria (demanda, usuários, transportes e logs em geral).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Gráfico de retrabalho liberado.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Gráfico de redução de custo.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Gráfico de justificativas.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Gráfico de evolução do ambiente.</a:t>
            </a:r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F8D57947-CC89-E3D6-225F-E964DD87CB22}"/>
              </a:ext>
            </a:extLst>
          </p:cNvPr>
          <p:cNvSpPr/>
          <p:nvPr/>
        </p:nvSpPr>
        <p:spPr>
          <a:xfrm>
            <a:off x="5671950" y="1258463"/>
            <a:ext cx="1698753" cy="15717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6" name="Google Shape;114;p17">
            <a:extLst>
              <a:ext uri="{FF2B5EF4-FFF2-40B4-BE49-F238E27FC236}">
                <a16:creationId xmlns:a16="http://schemas.microsoft.com/office/drawing/2014/main" id="{CD3692BC-E9F7-DE4F-78FD-B3FAE784CB5F}"/>
              </a:ext>
            </a:extLst>
          </p:cNvPr>
          <p:cNvSpPr txBox="1"/>
          <p:nvPr/>
        </p:nvSpPr>
        <p:spPr>
          <a:xfrm>
            <a:off x="5761473" y="1576745"/>
            <a:ext cx="1438897" cy="39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nek Gujarati"/>
                <a:ea typeface="Anek Gujarati"/>
                <a:cs typeface="Anek Gujarati"/>
                <a:sym typeface="Anek Gujarati"/>
              </a:rPr>
              <a:t>Gestão de usuários</a:t>
            </a:r>
          </a:p>
        </p:txBody>
      </p:sp>
      <p:sp>
        <p:nvSpPr>
          <p:cNvPr id="31" name="Google Shape;66;p14">
            <a:extLst>
              <a:ext uri="{FF2B5EF4-FFF2-40B4-BE49-F238E27FC236}">
                <a16:creationId xmlns:a16="http://schemas.microsoft.com/office/drawing/2014/main" id="{99973447-4D0D-D6FE-BA53-E03891568073}"/>
              </a:ext>
            </a:extLst>
          </p:cNvPr>
          <p:cNvSpPr txBox="1"/>
          <p:nvPr/>
        </p:nvSpPr>
        <p:spPr>
          <a:xfrm>
            <a:off x="5761473" y="1778394"/>
            <a:ext cx="1698753" cy="1051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Controle de usuários de DEV.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Controle de uso do ambiente.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Controle de validade de acesso.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Controle de usuário por consultoria.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Controle de atividades por usuário.</a:t>
            </a:r>
          </a:p>
        </p:txBody>
      </p:sp>
      <p:sp>
        <p:nvSpPr>
          <p:cNvPr id="34" name="Elipse 33">
            <a:extLst>
              <a:ext uri="{FF2B5EF4-FFF2-40B4-BE49-F238E27FC236}">
                <a16:creationId xmlns:a16="http://schemas.microsoft.com/office/drawing/2014/main" id="{377E332B-845D-EF0A-4602-C42610D60A9E}"/>
              </a:ext>
            </a:extLst>
          </p:cNvPr>
          <p:cNvSpPr/>
          <p:nvPr/>
        </p:nvSpPr>
        <p:spPr>
          <a:xfrm>
            <a:off x="1934500" y="1904552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5" name="Elipse 34">
            <a:extLst>
              <a:ext uri="{FF2B5EF4-FFF2-40B4-BE49-F238E27FC236}">
                <a16:creationId xmlns:a16="http://schemas.microsoft.com/office/drawing/2014/main" id="{1294A2FF-B663-410E-5250-43E57C77C5FC}"/>
              </a:ext>
            </a:extLst>
          </p:cNvPr>
          <p:cNvSpPr/>
          <p:nvPr/>
        </p:nvSpPr>
        <p:spPr>
          <a:xfrm>
            <a:off x="1934500" y="2037318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6" name="Elipse 35">
            <a:extLst>
              <a:ext uri="{FF2B5EF4-FFF2-40B4-BE49-F238E27FC236}">
                <a16:creationId xmlns:a16="http://schemas.microsoft.com/office/drawing/2014/main" id="{6A15E3C2-E94B-826E-EF90-9938C36AA2F5}"/>
              </a:ext>
            </a:extLst>
          </p:cNvPr>
          <p:cNvSpPr/>
          <p:nvPr/>
        </p:nvSpPr>
        <p:spPr>
          <a:xfrm>
            <a:off x="1934500" y="2158112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7" name="Elipse 36">
            <a:extLst>
              <a:ext uri="{FF2B5EF4-FFF2-40B4-BE49-F238E27FC236}">
                <a16:creationId xmlns:a16="http://schemas.microsoft.com/office/drawing/2014/main" id="{685A4EAE-DC6E-54E1-115A-42D7E4066018}"/>
              </a:ext>
            </a:extLst>
          </p:cNvPr>
          <p:cNvSpPr/>
          <p:nvPr/>
        </p:nvSpPr>
        <p:spPr>
          <a:xfrm>
            <a:off x="1934500" y="2278076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8" name="Elipse 37">
            <a:extLst>
              <a:ext uri="{FF2B5EF4-FFF2-40B4-BE49-F238E27FC236}">
                <a16:creationId xmlns:a16="http://schemas.microsoft.com/office/drawing/2014/main" id="{4A8B018A-4EC3-AC26-58B8-0B012C8C9845}"/>
              </a:ext>
            </a:extLst>
          </p:cNvPr>
          <p:cNvSpPr/>
          <p:nvPr/>
        </p:nvSpPr>
        <p:spPr>
          <a:xfrm>
            <a:off x="1934500" y="2403099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9" name="Elipse 38">
            <a:extLst>
              <a:ext uri="{FF2B5EF4-FFF2-40B4-BE49-F238E27FC236}">
                <a16:creationId xmlns:a16="http://schemas.microsoft.com/office/drawing/2014/main" id="{BB58AABC-87F4-103A-DB97-F85A2DAE8F9C}"/>
              </a:ext>
            </a:extLst>
          </p:cNvPr>
          <p:cNvSpPr/>
          <p:nvPr/>
        </p:nvSpPr>
        <p:spPr>
          <a:xfrm>
            <a:off x="1934500" y="2525444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0" name="Elipse 39">
            <a:extLst>
              <a:ext uri="{FF2B5EF4-FFF2-40B4-BE49-F238E27FC236}">
                <a16:creationId xmlns:a16="http://schemas.microsoft.com/office/drawing/2014/main" id="{F5B1DD48-066A-AA78-0511-D7E5D4D19BB4}"/>
              </a:ext>
            </a:extLst>
          </p:cNvPr>
          <p:cNvSpPr/>
          <p:nvPr/>
        </p:nvSpPr>
        <p:spPr>
          <a:xfrm>
            <a:off x="3775607" y="1913862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1" name="Elipse 40">
            <a:extLst>
              <a:ext uri="{FF2B5EF4-FFF2-40B4-BE49-F238E27FC236}">
                <a16:creationId xmlns:a16="http://schemas.microsoft.com/office/drawing/2014/main" id="{3D38CD17-6179-C289-6668-AFBAC1C841D4}"/>
              </a:ext>
            </a:extLst>
          </p:cNvPr>
          <p:cNvSpPr/>
          <p:nvPr/>
        </p:nvSpPr>
        <p:spPr>
          <a:xfrm>
            <a:off x="3777922" y="2278075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2" name="Elipse 41">
            <a:extLst>
              <a:ext uri="{FF2B5EF4-FFF2-40B4-BE49-F238E27FC236}">
                <a16:creationId xmlns:a16="http://schemas.microsoft.com/office/drawing/2014/main" id="{2815C5B4-932B-C36B-01D4-FC69AD397317}"/>
              </a:ext>
            </a:extLst>
          </p:cNvPr>
          <p:cNvSpPr/>
          <p:nvPr/>
        </p:nvSpPr>
        <p:spPr>
          <a:xfrm>
            <a:off x="3775607" y="2399655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3" name="Elipse 42">
            <a:extLst>
              <a:ext uri="{FF2B5EF4-FFF2-40B4-BE49-F238E27FC236}">
                <a16:creationId xmlns:a16="http://schemas.microsoft.com/office/drawing/2014/main" id="{7F3E6FA6-47D6-F23C-CE2E-06E8CADA8E6C}"/>
              </a:ext>
            </a:extLst>
          </p:cNvPr>
          <p:cNvSpPr/>
          <p:nvPr/>
        </p:nvSpPr>
        <p:spPr>
          <a:xfrm>
            <a:off x="3774171" y="2521235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4" name="Elipse 43">
            <a:extLst>
              <a:ext uri="{FF2B5EF4-FFF2-40B4-BE49-F238E27FC236}">
                <a16:creationId xmlns:a16="http://schemas.microsoft.com/office/drawing/2014/main" id="{F743A7A3-BD04-DC9B-BCAB-DF7DCD021D25}"/>
              </a:ext>
            </a:extLst>
          </p:cNvPr>
          <p:cNvSpPr/>
          <p:nvPr/>
        </p:nvSpPr>
        <p:spPr>
          <a:xfrm>
            <a:off x="3774170" y="2648368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5" name="Elipse 44">
            <a:extLst>
              <a:ext uri="{FF2B5EF4-FFF2-40B4-BE49-F238E27FC236}">
                <a16:creationId xmlns:a16="http://schemas.microsoft.com/office/drawing/2014/main" id="{5ACB38C4-DD4C-686D-A123-C014512055D1}"/>
              </a:ext>
            </a:extLst>
          </p:cNvPr>
          <p:cNvSpPr/>
          <p:nvPr/>
        </p:nvSpPr>
        <p:spPr>
          <a:xfrm>
            <a:off x="5766754" y="1913861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6" name="Elipse 45">
            <a:extLst>
              <a:ext uri="{FF2B5EF4-FFF2-40B4-BE49-F238E27FC236}">
                <a16:creationId xmlns:a16="http://schemas.microsoft.com/office/drawing/2014/main" id="{5DED0C29-8A89-61F1-2440-2B1318A664BB}"/>
              </a:ext>
            </a:extLst>
          </p:cNvPr>
          <p:cNvSpPr/>
          <p:nvPr/>
        </p:nvSpPr>
        <p:spPr>
          <a:xfrm>
            <a:off x="5766754" y="2034429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7" name="Elipse 46">
            <a:extLst>
              <a:ext uri="{FF2B5EF4-FFF2-40B4-BE49-F238E27FC236}">
                <a16:creationId xmlns:a16="http://schemas.microsoft.com/office/drawing/2014/main" id="{E421F2CC-A259-8210-8BDF-1DBE0998F25E}"/>
              </a:ext>
            </a:extLst>
          </p:cNvPr>
          <p:cNvSpPr/>
          <p:nvPr/>
        </p:nvSpPr>
        <p:spPr>
          <a:xfrm>
            <a:off x="5766754" y="2158111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8" name="Elipse 47">
            <a:extLst>
              <a:ext uri="{FF2B5EF4-FFF2-40B4-BE49-F238E27FC236}">
                <a16:creationId xmlns:a16="http://schemas.microsoft.com/office/drawing/2014/main" id="{3EAEB474-6223-49D7-37D0-0FC7A41F9611}"/>
              </a:ext>
            </a:extLst>
          </p:cNvPr>
          <p:cNvSpPr/>
          <p:nvPr/>
        </p:nvSpPr>
        <p:spPr>
          <a:xfrm>
            <a:off x="5766754" y="2278075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9" name="Elipse 48">
            <a:extLst>
              <a:ext uri="{FF2B5EF4-FFF2-40B4-BE49-F238E27FC236}">
                <a16:creationId xmlns:a16="http://schemas.microsoft.com/office/drawing/2014/main" id="{040CB958-E9E0-9662-AE10-1849C9D8B62D}"/>
              </a:ext>
            </a:extLst>
          </p:cNvPr>
          <p:cNvSpPr/>
          <p:nvPr/>
        </p:nvSpPr>
        <p:spPr>
          <a:xfrm>
            <a:off x="5766754" y="2521234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0" name="Retângulo 49">
            <a:extLst>
              <a:ext uri="{FF2B5EF4-FFF2-40B4-BE49-F238E27FC236}">
                <a16:creationId xmlns:a16="http://schemas.microsoft.com/office/drawing/2014/main" id="{93DA23A7-8383-AC9F-C6B7-93ED389DC591}"/>
              </a:ext>
            </a:extLst>
          </p:cNvPr>
          <p:cNvSpPr/>
          <p:nvPr/>
        </p:nvSpPr>
        <p:spPr>
          <a:xfrm>
            <a:off x="1808626" y="2956126"/>
            <a:ext cx="1689337" cy="169560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1" name="Google Shape;114;p17">
            <a:extLst>
              <a:ext uri="{FF2B5EF4-FFF2-40B4-BE49-F238E27FC236}">
                <a16:creationId xmlns:a16="http://schemas.microsoft.com/office/drawing/2014/main" id="{FC493B57-FD56-26C6-DCD9-3A4A5E7CACBC}"/>
              </a:ext>
            </a:extLst>
          </p:cNvPr>
          <p:cNvSpPr txBox="1"/>
          <p:nvPr/>
        </p:nvSpPr>
        <p:spPr>
          <a:xfrm>
            <a:off x="1939733" y="3274409"/>
            <a:ext cx="1438897" cy="39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nek Gujarati"/>
                <a:ea typeface="Anek Gujarati"/>
                <a:cs typeface="Anek Gujarati"/>
                <a:sym typeface="Anek Gujarati"/>
              </a:rPr>
              <a:t>Gestão de riscos</a:t>
            </a:r>
          </a:p>
        </p:txBody>
      </p:sp>
      <p:sp>
        <p:nvSpPr>
          <p:cNvPr id="52" name="Google Shape;66;p14">
            <a:extLst>
              <a:ext uri="{FF2B5EF4-FFF2-40B4-BE49-F238E27FC236}">
                <a16:creationId xmlns:a16="http://schemas.microsoft.com/office/drawing/2014/main" id="{3BBB564F-C7A7-E55A-5B4F-BB1447E2A1DB}"/>
              </a:ext>
            </a:extLst>
          </p:cNvPr>
          <p:cNvSpPr txBox="1"/>
          <p:nvPr/>
        </p:nvSpPr>
        <p:spPr>
          <a:xfrm>
            <a:off x="1939734" y="3476058"/>
            <a:ext cx="1381338" cy="1175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Avaliação de riscos de transporte.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Previsão de DUMP no ambiente produtivo.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Avaliação de dependência de objetos.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Lista sequencial de transporte.</a:t>
            </a:r>
          </a:p>
        </p:txBody>
      </p:sp>
      <p:sp>
        <p:nvSpPr>
          <p:cNvPr id="54" name="Retângulo 53">
            <a:extLst>
              <a:ext uri="{FF2B5EF4-FFF2-40B4-BE49-F238E27FC236}">
                <a16:creationId xmlns:a16="http://schemas.microsoft.com/office/drawing/2014/main" id="{1C14A60F-C8B9-9EBF-9598-327F66F973EC}"/>
              </a:ext>
            </a:extLst>
          </p:cNvPr>
          <p:cNvSpPr/>
          <p:nvPr/>
        </p:nvSpPr>
        <p:spPr>
          <a:xfrm>
            <a:off x="3638486" y="2956125"/>
            <a:ext cx="1889639" cy="169560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5" name="Google Shape;114;p17">
            <a:extLst>
              <a:ext uri="{FF2B5EF4-FFF2-40B4-BE49-F238E27FC236}">
                <a16:creationId xmlns:a16="http://schemas.microsoft.com/office/drawing/2014/main" id="{F97C3E4C-CF91-858C-47E5-21ADD7856C7B}"/>
              </a:ext>
            </a:extLst>
          </p:cNvPr>
          <p:cNvSpPr txBox="1"/>
          <p:nvPr/>
        </p:nvSpPr>
        <p:spPr>
          <a:xfrm>
            <a:off x="3772459" y="3274408"/>
            <a:ext cx="1438897" cy="39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nek Gujarati"/>
                <a:ea typeface="Anek Gujarati"/>
                <a:cs typeface="Anek Gujarati"/>
                <a:sym typeface="Anek Gujarati"/>
              </a:rPr>
              <a:t>Gestão de qualidade</a:t>
            </a:r>
          </a:p>
        </p:txBody>
      </p:sp>
      <p:sp>
        <p:nvSpPr>
          <p:cNvPr id="56" name="Google Shape;66;p14">
            <a:extLst>
              <a:ext uri="{FF2B5EF4-FFF2-40B4-BE49-F238E27FC236}">
                <a16:creationId xmlns:a16="http://schemas.microsoft.com/office/drawing/2014/main" id="{0246DC5E-567C-6E85-1111-C104E62FD67E}"/>
              </a:ext>
            </a:extLst>
          </p:cNvPr>
          <p:cNvSpPr txBox="1"/>
          <p:nvPr/>
        </p:nvSpPr>
        <p:spPr>
          <a:xfrm>
            <a:off x="3772459" y="3476057"/>
            <a:ext cx="1698753" cy="1051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Auditor de qualidade.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Machine </a:t>
            </a:r>
            <a:r>
              <a:rPr lang="pt-BR" sz="700" dirty="0" err="1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learning</a:t>
            </a:r>
            <a:r>
              <a:rPr lang="pt-BR" sz="7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 para avaliação.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 dirty="0" err="1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QAManager</a:t>
            </a:r>
            <a:r>
              <a:rPr lang="pt-BR" sz="7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 100% Automatizado.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Padronização de </a:t>
            </a:r>
            <a:r>
              <a:rPr lang="pt-BR" sz="700" dirty="0" err="1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request´s</a:t>
            </a:r>
            <a:r>
              <a:rPr lang="pt-BR" sz="7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.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Notificações online ou e-mail.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Avaliador de qualidade do ambiente.</a:t>
            </a:r>
          </a:p>
        </p:txBody>
      </p:sp>
      <p:sp>
        <p:nvSpPr>
          <p:cNvPr id="58" name="Retângulo 57">
            <a:extLst>
              <a:ext uri="{FF2B5EF4-FFF2-40B4-BE49-F238E27FC236}">
                <a16:creationId xmlns:a16="http://schemas.microsoft.com/office/drawing/2014/main" id="{1737AAD5-4CF8-5186-B3B0-16E03A602BE1}"/>
              </a:ext>
            </a:extLst>
          </p:cNvPr>
          <p:cNvSpPr/>
          <p:nvPr/>
        </p:nvSpPr>
        <p:spPr>
          <a:xfrm>
            <a:off x="5671950" y="2956125"/>
            <a:ext cx="1698753" cy="169560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9" name="Google Shape;114;p17">
            <a:extLst>
              <a:ext uri="{FF2B5EF4-FFF2-40B4-BE49-F238E27FC236}">
                <a16:creationId xmlns:a16="http://schemas.microsoft.com/office/drawing/2014/main" id="{C7456D49-C3C1-BFC7-D5A7-668B24C7E1C2}"/>
              </a:ext>
            </a:extLst>
          </p:cNvPr>
          <p:cNvSpPr txBox="1"/>
          <p:nvPr/>
        </p:nvSpPr>
        <p:spPr>
          <a:xfrm>
            <a:off x="5761473" y="3274407"/>
            <a:ext cx="1438897" cy="39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nek Gujarati"/>
                <a:ea typeface="Anek Gujarati"/>
                <a:cs typeface="Anek Gujarati"/>
                <a:sym typeface="Anek Gujarati"/>
              </a:rPr>
              <a:t>Gestão de testes</a:t>
            </a:r>
          </a:p>
        </p:txBody>
      </p:sp>
      <p:sp>
        <p:nvSpPr>
          <p:cNvPr id="60" name="Google Shape;66;p14">
            <a:extLst>
              <a:ext uri="{FF2B5EF4-FFF2-40B4-BE49-F238E27FC236}">
                <a16:creationId xmlns:a16="http://schemas.microsoft.com/office/drawing/2014/main" id="{3EB9845A-1FCC-9019-98BE-AB66A68AB031}"/>
              </a:ext>
            </a:extLst>
          </p:cNvPr>
          <p:cNvSpPr txBox="1"/>
          <p:nvPr/>
        </p:nvSpPr>
        <p:spPr>
          <a:xfrm>
            <a:off x="5761474" y="3476056"/>
            <a:ext cx="1609230" cy="1051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Controle de testes unitários.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Avaliação de cobertura de código.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Controle de testes funcionais.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Análise de quebra de código.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Avaliação de testes de ambiente.</a:t>
            </a:r>
          </a:p>
        </p:txBody>
      </p:sp>
      <p:sp>
        <p:nvSpPr>
          <p:cNvPr id="62" name="Elipse 61">
            <a:extLst>
              <a:ext uri="{FF2B5EF4-FFF2-40B4-BE49-F238E27FC236}">
                <a16:creationId xmlns:a16="http://schemas.microsoft.com/office/drawing/2014/main" id="{A9D103D4-8424-EA2B-A16F-150404119B21}"/>
              </a:ext>
            </a:extLst>
          </p:cNvPr>
          <p:cNvSpPr/>
          <p:nvPr/>
        </p:nvSpPr>
        <p:spPr>
          <a:xfrm>
            <a:off x="1934500" y="3602214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4" name="Elipse 63">
            <a:extLst>
              <a:ext uri="{FF2B5EF4-FFF2-40B4-BE49-F238E27FC236}">
                <a16:creationId xmlns:a16="http://schemas.microsoft.com/office/drawing/2014/main" id="{E9B62D50-4919-4034-3B5A-212287E4BD77}"/>
              </a:ext>
            </a:extLst>
          </p:cNvPr>
          <p:cNvSpPr/>
          <p:nvPr/>
        </p:nvSpPr>
        <p:spPr>
          <a:xfrm>
            <a:off x="1934500" y="3855774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6" name="Elipse 65">
            <a:extLst>
              <a:ext uri="{FF2B5EF4-FFF2-40B4-BE49-F238E27FC236}">
                <a16:creationId xmlns:a16="http://schemas.microsoft.com/office/drawing/2014/main" id="{46DD4DED-A58F-42C5-86B7-CA83DF20A723}"/>
              </a:ext>
            </a:extLst>
          </p:cNvPr>
          <p:cNvSpPr/>
          <p:nvPr/>
        </p:nvSpPr>
        <p:spPr>
          <a:xfrm>
            <a:off x="1934500" y="4100761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7" name="Elipse 66">
            <a:extLst>
              <a:ext uri="{FF2B5EF4-FFF2-40B4-BE49-F238E27FC236}">
                <a16:creationId xmlns:a16="http://schemas.microsoft.com/office/drawing/2014/main" id="{AB74374D-1B6F-B232-C454-8B8AB233B151}"/>
              </a:ext>
            </a:extLst>
          </p:cNvPr>
          <p:cNvSpPr/>
          <p:nvPr/>
        </p:nvSpPr>
        <p:spPr>
          <a:xfrm>
            <a:off x="1934500" y="4345748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8" name="Elipse 67">
            <a:extLst>
              <a:ext uri="{FF2B5EF4-FFF2-40B4-BE49-F238E27FC236}">
                <a16:creationId xmlns:a16="http://schemas.microsoft.com/office/drawing/2014/main" id="{A3B7CBEB-D500-FA31-C08A-B9670197CAE0}"/>
              </a:ext>
            </a:extLst>
          </p:cNvPr>
          <p:cNvSpPr/>
          <p:nvPr/>
        </p:nvSpPr>
        <p:spPr>
          <a:xfrm>
            <a:off x="3775607" y="3611524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9" name="Elipse 68">
            <a:extLst>
              <a:ext uri="{FF2B5EF4-FFF2-40B4-BE49-F238E27FC236}">
                <a16:creationId xmlns:a16="http://schemas.microsoft.com/office/drawing/2014/main" id="{F788E4E0-07EE-2C5D-BCFA-20D2AD323316}"/>
              </a:ext>
            </a:extLst>
          </p:cNvPr>
          <p:cNvSpPr/>
          <p:nvPr/>
        </p:nvSpPr>
        <p:spPr>
          <a:xfrm>
            <a:off x="3777922" y="3727129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0" name="Elipse 69">
            <a:extLst>
              <a:ext uri="{FF2B5EF4-FFF2-40B4-BE49-F238E27FC236}">
                <a16:creationId xmlns:a16="http://schemas.microsoft.com/office/drawing/2014/main" id="{95698104-8693-A791-AA02-849CEE48D146}"/>
              </a:ext>
            </a:extLst>
          </p:cNvPr>
          <p:cNvSpPr/>
          <p:nvPr/>
        </p:nvSpPr>
        <p:spPr>
          <a:xfrm>
            <a:off x="3775607" y="3848230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1" name="Elipse 70">
            <a:extLst>
              <a:ext uri="{FF2B5EF4-FFF2-40B4-BE49-F238E27FC236}">
                <a16:creationId xmlns:a16="http://schemas.microsoft.com/office/drawing/2014/main" id="{05678495-0949-2B86-FAF1-47F97A66B88C}"/>
              </a:ext>
            </a:extLst>
          </p:cNvPr>
          <p:cNvSpPr/>
          <p:nvPr/>
        </p:nvSpPr>
        <p:spPr>
          <a:xfrm>
            <a:off x="3774171" y="3969331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2" name="Elipse 71">
            <a:extLst>
              <a:ext uri="{FF2B5EF4-FFF2-40B4-BE49-F238E27FC236}">
                <a16:creationId xmlns:a16="http://schemas.microsoft.com/office/drawing/2014/main" id="{5D96D8E4-9328-6559-B092-7B964244209B}"/>
              </a:ext>
            </a:extLst>
          </p:cNvPr>
          <p:cNvSpPr/>
          <p:nvPr/>
        </p:nvSpPr>
        <p:spPr>
          <a:xfrm>
            <a:off x="3774170" y="4097084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3" name="Elipse 72">
            <a:extLst>
              <a:ext uri="{FF2B5EF4-FFF2-40B4-BE49-F238E27FC236}">
                <a16:creationId xmlns:a16="http://schemas.microsoft.com/office/drawing/2014/main" id="{1FC841B7-6878-C691-96DA-01A94D021842}"/>
              </a:ext>
            </a:extLst>
          </p:cNvPr>
          <p:cNvSpPr/>
          <p:nvPr/>
        </p:nvSpPr>
        <p:spPr>
          <a:xfrm>
            <a:off x="5766754" y="3611523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4" name="Elipse 73">
            <a:extLst>
              <a:ext uri="{FF2B5EF4-FFF2-40B4-BE49-F238E27FC236}">
                <a16:creationId xmlns:a16="http://schemas.microsoft.com/office/drawing/2014/main" id="{71CA23E6-FDD2-0FAA-3C9A-382C059AE6E9}"/>
              </a:ext>
            </a:extLst>
          </p:cNvPr>
          <p:cNvSpPr/>
          <p:nvPr/>
        </p:nvSpPr>
        <p:spPr>
          <a:xfrm>
            <a:off x="5766754" y="3732091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6" name="Elipse 75">
            <a:extLst>
              <a:ext uri="{FF2B5EF4-FFF2-40B4-BE49-F238E27FC236}">
                <a16:creationId xmlns:a16="http://schemas.microsoft.com/office/drawing/2014/main" id="{18025207-A6BA-6407-739A-8ED5592B5673}"/>
              </a:ext>
            </a:extLst>
          </p:cNvPr>
          <p:cNvSpPr/>
          <p:nvPr/>
        </p:nvSpPr>
        <p:spPr>
          <a:xfrm>
            <a:off x="5766754" y="3975737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7" name="Elipse 76">
            <a:extLst>
              <a:ext uri="{FF2B5EF4-FFF2-40B4-BE49-F238E27FC236}">
                <a16:creationId xmlns:a16="http://schemas.microsoft.com/office/drawing/2014/main" id="{6CFC51DC-7A0A-8934-511B-8C1734DE3ABC}"/>
              </a:ext>
            </a:extLst>
          </p:cNvPr>
          <p:cNvSpPr/>
          <p:nvPr/>
        </p:nvSpPr>
        <p:spPr>
          <a:xfrm>
            <a:off x="5766754" y="4097083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8" name="Elipse 77">
            <a:extLst>
              <a:ext uri="{FF2B5EF4-FFF2-40B4-BE49-F238E27FC236}">
                <a16:creationId xmlns:a16="http://schemas.microsoft.com/office/drawing/2014/main" id="{73E22C3D-EAE9-BB12-5CA2-8B4715BD89CF}"/>
              </a:ext>
            </a:extLst>
          </p:cNvPr>
          <p:cNvSpPr/>
          <p:nvPr/>
        </p:nvSpPr>
        <p:spPr>
          <a:xfrm>
            <a:off x="3774170" y="4218185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9" name="Elipse 78">
            <a:extLst>
              <a:ext uri="{FF2B5EF4-FFF2-40B4-BE49-F238E27FC236}">
                <a16:creationId xmlns:a16="http://schemas.microsoft.com/office/drawing/2014/main" id="{3B6C849E-028B-6A34-B312-AD98DA429247}"/>
              </a:ext>
            </a:extLst>
          </p:cNvPr>
          <p:cNvSpPr/>
          <p:nvPr/>
        </p:nvSpPr>
        <p:spPr>
          <a:xfrm>
            <a:off x="5766754" y="4218185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81" name="Gráfico 80">
            <a:extLst>
              <a:ext uri="{FF2B5EF4-FFF2-40B4-BE49-F238E27FC236}">
                <a16:creationId xmlns:a16="http://schemas.microsoft.com/office/drawing/2014/main" id="{07F013EF-7687-E183-8BF2-ABE26E1F21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42984" y="365847"/>
            <a:ext cx="258030" cy="232944"/>
          </a:xfrm>
          <a:prstGeom prst="rect">
            <a:avLst/>
          </a:prstGeom>
        </p:spPr>
      </p:pic>
      <p:pic>
        <p:nvPicPr>
          <p:cNvPr id="83" name="Gráfico 82">
            <a:extLst>
              <a:ext uri="{FF2B5EF4-FFF2-40B4-BE49-F238E27FC236}">
                <a16:creationId xmlns:a16="http://schemas.microsoft.com/office/drawing/2014/main" id="{8102C65F-E784-1162-C184-1A858D7ABA3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864769" y="1454506"/>
            <a:ext cx="122239" cy="122239"/>
          </a:xfrm>
          <a:prstGeom prst="rect">
            <a:avLst/>
          </a:prstGeom>
        </p:spPr>
      </p:pic>
      <p:pic>
        <p:nvPicPr>
          <p:cNvPr id="86" name="Gráfico 85">
            <a:extLst>
              <a:ext uri="{FF2B5EF4-FFF2-40B4-BE49-F238E27FC236}">
                <a16:creationId xmlns:a16="http://schemas.microsoft.com/office/drawing/2014/main" id="{04B5297E-4F4F-44B1-9F82-1FB35754637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859675" y="1454505"/>
            <a:ext cx="122239" cy="122239"/>
          </a:xfrm>
          <a:prstGeom prst="rect">
            <a:avLst/>
          </a:prstGeom>
        </p:spPr>
      </p:pic>
      <p:pic>
        <p:nvPicPr>
          <p:cNvPr id="88" name="Gráfico 87">
            <a:extLst>
              <a:ext uri="{FF2B5EF4-FFF2-40B4-BE49-F238E27FC236}">
                <a16:creationId xmlns:a16="http://schemas.microsoft.com/office/drawing/2014/main" id="{6735971E-C888-A4D8-757A-0633CC709FB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030348" y="3152167"/>
            <a:ext cx="122240" cy="122240"/>
          </a:xfrm>
          <a:prstGeom prst="rect">
            <a:avLst/>
          </a:prstGeom>
        </p:spPr>
      </p:pic>
      <p:pic>
        <p:nvPicPr>
          <p:cNvPr id="90" name="Gráfico 89">
            <a:extLst>
              <a:ext uri="{FF2B5EF4-FFF2-40B4-BE49-F238E27FC236}">
                <a16:creationId xmlns:a16="http://schemas.microsoft.com/office/drawing/2014/main" id="{5E19C6D0-B3E3-93D5-D894-A15C31B50A6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864769" y="3139898"/>
            <a:ext cx="150095" cy="150095"/>
          </a:xfrm>
          <a:prstGeom prst="rect">
            <a:avLst/>
          </a:prstGeom>
        </p:spPr>
      </p:pic>
      <p:pic>
        <p:nvPicPr>
          <p:cNvPr id="92" name="Gráfico 91">
            <a:extLst>
              <a:ext uri="{FF2B5EF4-FFF2-40B4-BE49-F238E27FC236}">
                <a16:creationId xmlns:a16="http://schemas.microsoft.com/office/drawing/2014/main" id="{C74A5CF1-E0F4-0384-2275-905F7D7E7C4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856008" y="3156742"/>
            <a:ext cx="129572" cy="129572"/>
          </a:xfrm>
          <a:prstGeom prst="rect">
            <a:avLst/>
          </a:prstGeom>
        </p:spPr>
      </p:pic>
      <p:pic>
        <p:nvPicPr>
          <p:cNvPr id="3" name="Picture 7" descr="Logo&#10;&#10;Description automatically generated">
            <a:hlinkClick r:id="rId17" action="ppaction://hlinksldjump"/>
            <a:extLst>
              <a:ext uri="{FF2B5EF4-FFF2-40B4-BE49-F238E27FC236}">
                <a16:creationId xmlns:a16="http://schemas.microsoft.com/office/drawing/2014/main" id="{003A0C42-16F7-2814-2A76-FDE2D0DEC758}"/>
              </a:ext>
            </a:extLst>
          </p:cNvPr>
          <p:cNvPicPr>
            <a:picLocks noChangeAspect="1"/>
          </p:cNvPicPr>
          <p:nvPr/>
        </p:nvPicPr>
        <p:blipFill>
          <a:blip r:embed="rId18">
            <a:duotone>
              <a:prstClr val="black"/>
              <a:srgbClr val="00000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8108000" y="4652657"/>
            <a:ext cx="924966" cy="490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8293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Imagem 113">
            <a:extLst>
              <a:ext uri="{FF2B5EF4-FFF2-40B4-BE49-F238E27FC236}">
                <a16:creationId xmlns:a16="http://schemas.microsoft.com/office/drawing/2014/main" id="{84F2F365-726E-7A92-B9C4-F94120FD17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16" name="Imagem 115">
            <a:extLst>
              <a:ext uri="{FF2B5EF4-FFF2-40B4-BE49-F238E27FC236}">
                <a16:creationId xmlns:a16="http://schemas.microsoft.com/office/drawing/2014/main" id="{96B29CD1-3465-31D6-7B45-0307C58E2D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815655"/>
            <a:ext cx="7483112" cy="3415446"/>
          </a:xfrm>
          <a:prstGeom prst="rect">
            <a:avLst/>
          </a:prstGeom>
        </p:spPr>
      </p:pic>
      <p:sp>
        <p:nvSpPr>
          <p:cNvPr id="8" name="Google Shape;114;p17">
            <a:extLst>
              <a:ext uri="{FF2B5EF4-FFF2-40B4-BE49-F238E27FC236}">
                <a16:creationId xmlns:a16="http://schemas.microsoft.com/office/drawing/2014/main" id="{6BF14F98-2F00-6C39-315F-3E78C9AD98C0}"/>
              </a:ext>
            </a:extLst>
          </p:cNvPr>
          <p:cNvSpPr txBox="1"/>
          <p:nvPr/>
        </p:nvSpPr>
        <p:spPr>
          <a:xfrm>
            <a:off x="5467472" y="1213537"/>
            <a:ext cx="2842137" cy="39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nek Gujarati"/>
                <a:ea typeface="Anek Gujarati"/>
                <a:cs typeface="Anek Gujarati"/>
                <a:sym typeface="Anek Gujarati"/>
              </a:rPr>
              <a:t>Gestão de demandas em ambiente SAP com agilidade</a:t>
            </a:r>
          </a:p>
        </p:txBody>
      </p:sp>
      <p:pic>
        <p:nvPicPr>
          <p:cNvPr id="81" name="Gráfico 80">
            <a:extLst>
              <a:ext uri="{FF2B5EF4-FFF2-40B4-BE49-F238E27FC236}">
                <a16:creationId xmlns:a16="http://schemas.microsoft.com/office/drawing/2014/main" id="{07F013EF-7687-E183-8BF2-ABE26E1F21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26294" y="861854"/>
            <a:ext cx="258030" cy="232944"/>
          </a:xfrm>
          <a:prstGeom prst="rect">
            <a:avLst/>
          </a:prstGeom>
        </p:spPr>
      </p:pic>
      <p:sp>
        <p:nvSpPr>
          <p:cNvPr id="93" name="Retângulo 92">
            <a:extLst>
              <a:ext uri="{FF2B5EF4-FFF2-40B4-BE49-F238E27FC236}">
                <a16:creationId xmlns:a16="http://schemas.microsoft.com/office/drawing/2014/main" id="{559B6237-7500-8461-0C82-699AB43A3BDF}"/>
              </a:ext>
            </a:extLst>
          </p:cNvPr>
          <p:cNvSpPr/>
          <p:nvPr/>
        </p:nvSpPr>
        <p:spPr>
          <a:xfrm>
            <a:off x="5582980" y="2077634"/>
            <a:ext cx="2212280" cy="21768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4" name="Google Shape;114;p17">
            <a:extLst>
              <a:ext uri="{FF2B5EF4-FFF2-40B4-BE49-F238E27FC236}">
                <a16:creationId xmlns:a16="http://schemas.microsoft.com/office/drawing/2014/main" id="{E0F64723-FCA7-8199-1160-E297FB69CAB0}"/>
              </a:ext>
            </a:extLst>
          </p:cNvPr>
          <p:cNvSpPr txBox="1"/>
          <p:nvPr/>
        </p:nvSpPr>
        <p:spPr>
          <a:xfrm>
            <a:off x="5708201" y="2154617"/>
            <a:ext cx="1438897" cy="39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nek Gujarati"/>
                <a:ea typeface="Anek Gujarati"/>
                <a:cs typeface="Anek Gujarati"/>
                <a:sym typeface="Anek Gujarati"/>
              </a:rPr>
              <a:t>Exemplos:</a:t>
            </a:r>
          </a:p>
        </p:txBody>
      </p:sp>
      <p:sp>
        <p:nvSpPr>
          <p:cNvPr id="95" name="Google Shape;66;p14">
            <a:extLst>
              <a:ext uri="{FF2B5EF4-FFF2-40B4-BE49-F238E27FC236}">
                <a16:creationId xmlns:a16="http://schemas.microsoft.com/office/drawing/2014/main" id="{06273571-50AE-BF44-36C8-C5C95097E283}"/>
              </a:ext>
            </a:extLst>
          </p:cNvPr>
          <p:cNvSpPr txBox="1"/>
          <p:nvPr/>
        </p:nvSpPr>
        <p:spPr>
          <a:xfrm>
            <a:off x="5828851" y="2356266"/>
            <a:ext cx="1852109" cy="1800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Criação das </a:t>
            </a:r>
            <a:r>
              <a:rPr lang="pt-BR" sz="700" dirty="0" err="1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requests</a:t>
            </a:r>
            <a:r>
              <a:rPr lang="pt-BR" sz="7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;</a:t>
            </a: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Transporte das </a:t>
            </a:r>
            <a:r>
              <a:rPr lang="pt-BR" sz="700" dirty="0" err="1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requests</a:t>
            </a:r>
            <a:r>
              <a:rPr lang="pt-BR" sz="7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;</a:t>
            </a: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Análise de qualidade; </a:t>
            </a: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Análise de riscos; </a:t>
            </a: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Cobertura de testes unitários; </a:t>
            </a: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API Criação da demanda aberta para integração com seu sistema de chamados, incidentes e </a:t>
            </a:r>
            <a:r>
              <a:rPr lang="pt-BR" sz="700" dirty="0" err="1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Gmud</a:t>
            </a:r>
            <a:r>
              <a:rPr lang="pt-BR" sz="7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;</a:t>
            </a: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Fluxos e aprovações geridos pela </a:t>
            </a:r>
            <a:r>
              <a:rPr lang="pt-BR" sz="700" dirty="0" err="1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QADevOps</a:t>
            </a:r>
            <a:r>
              <a:rPr lang="pt-BR" sz="7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.</a:t>
            </a:r>
          </a:p>
        </p:txBody>
      </p:sp>
      <p:sp>
        <p:nvSpPr>
          <p:cNvPr id="96" name="Elipse 95">
            <a:extLst>
              <a:ext uri="{FF2B5EF4-FFF2-40B4-BE49-F238E27FC236}">
                <a16:creationId xmlns:a16="http://schemas.microsoft.com/office/drawing/2014/main" id="{22477DEC-84A7-DCA3-7EBC-59DE7E59590B}"/>
              </a:ext>
            </a:extLst>
          </p:cNvPr>
          <p:cNvSpPr/>
          <p:nvPr/>
        </p:nvSpPr>
        <p:spPr>
          <a:xfrm>
            <a:off x="5805991" y="2523378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7" name="Elipse 96">
            <a:extLst>
              <a:ext uri="{FF2B5EF4-FFF2-40B4-BE49-F238E27FC236}">
                <a16:creationId xmlns:a16="http://schemas.microsoft.com/office/drawing/2014/main" id="{9346024D-4519-59C1-21DC-F80516010ACD}"/>
              </a:ext>
            </a:extLst>
          </p:cNvPr>
          <p:cNvSpPr/>
          <p:nvPr/>
        </p:nvSpPr>
        <p:spPr>
          <a:xfrm>
            <a:off x="5805990" y="2675482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8" name="Elipse 97">
            <a:extLst>
              <a:ext uri="{FF2B5EF4-FFF2-40B4-BE49-F238E27FC236}">
                <a16:creationId xmlns:a16="http://schemas.microsoft.com/office/drawing/2014/main" id="{AD7990A6-CF1D-233A-CF36-E4A6C4636475}"/>
              </a:ext>
            </a:extLst>
          </p:cNvPr>
          <p:cNvSpPr/>
          <p:nvPr/>
        </p:nvSpPr>
        <p:spPr>
          <a:xfrm>
            <a:off x="5805990" y="2838205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9" name="Elipse 98">
            <a:extLst>
              <a:ext uri="{FF2B5EF4-FFF2-40B4-BE49-F238E27FC236}">
                <a16:creationId xmlns:a16="http://schemas.microsoft.com/office/drawing/2014/main" id="{764CD4FF-1B12-BA75-EBED-D347F626A94C}"/>
              </a:ext>
            </a:extLst>
          </p:cNvPr>
          <p:cNvSpPr/>
          <p:nvPr/>
        </p:nvSpPr>
        <p:spPr>
          <a:xfrm>
            <a:off x="5805989" y="2995854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0" name="Elipse 99">
            <a:extLst>
              <a:ext uri="{FF2B5EF4-FFF2-40B4-BE49-F238E27FC236}">
                <a16:creationId xmlns:a16="http://schemas.microsoft.com/office/drawing/2014/main" id="{AED4FDDA-B641-96C1-A5D9-07255F4B84F3}"/>
              </a:ext>
            </a:extLst>
          </p:cNvPr>
          <p:cNvSpPr/>
          <p:nvPr/>
        </p:nvSpPr>
        <p:spPr>
          <a:xfrm>
            <a:off x="5805989" y="3158577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1" name="Elipse 100">
            <a:extLst>
              <a:ext uri="{FF2B5EF4-FFF2-40B4-BE49-F238E27FC236}">
                <a16:creationId xmlns:a16="http://schemas.microsoft.com/office/drawing/2014/main" id="{F7A9F1B0-C8B8-DFE8-00F0-B40584396380}"/>
              </a:ext>
            </a:extLst>
          </p:cNvPr>
          <p:cNvSpPr/>
          <p:nvPr/>
        </p:nvSpPr>
        <p:spPr>
          <a:xfrm>
            <a:off x="5805989" y="3314421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2" name="Elipse 101">
            <a:extLst>
              <a:ext uri="{FF2B5EF4-FFF2-40B4-BE49-F238E27FC236}">
                <a16:creationId xmlns:a16="http://schemas.microsoft.com/office/drawing/2014/main" id="{0AE9DEFA-6811-7002-1713-6FCDE5915C89}"/>
              </a:ext>
            </a:extLst>
          </p:cNvPr>
          <p:cNvSpPr/>
          <p:nvPr/>
        </p:nvSpPr>
        <p:spPr>
          <a:xfrm>
            <a:off x="5805989" y="3794040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2" name="Picture 7" descr="Logo&#10;&#10;Description automatically generated">
            <a:hlinkClick r:id="rId7" action="ppaction://hlinksldjump"/>
            <a:extLst>
              <a:ext uri="{FF2B5EF4-FFF2-40B4-BE49-F238E27FC236}">
                <a16:creationId xmlns:a16="http://schemas.microsoft.com/office/drawing/2014/main" id="{4AE159FD-EE1D-F5D2-9F07-45DB7DF042C1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prstClr val="black"/>
              <a:srgbClr val="00000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8108000" y="4652657"/>
            <a:ext cx="924966" cy="490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1820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m 12">
            <a:extLst>
              <a:ext uri="{FF2B5EF4-FFF2-40B4-BE49-F238E27FC236}">
                <a16:creationId xmlns:a16="http://schemas.microsoft.com/office/drawing/2014/main" id="{A3B0534E-9E0B-C502-718F-5D64187EA7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7" name="Picture 4" descr="Icon&#10;&#10;Description automatically generated with medium confidence">
            <a:hlinkClick r:id="rId4" action="ppaction://hlinksldjump"/>
            <a:extLst>
              <a:ext uri="{FF2B5EF4-FFF2-40B4-BE49-F238E27FC236}">
                <a16:creationId xmlns:a16="http://schemas.microsoft.com/office/drawing/2014/main" id="{D7456A3F-F848-F019-F9E4-6CE0C887FC4D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2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79000"/>
                    </a14:imgEffect>
                    <a14:imgEffect>
                      <a14:colorTemperature colorTemp="11500"/>
                    </a14:imgEffect>
                    <a14:imgEffect>
                      <a14:saturation sat="192000"/>
                    </a14:imgEffect>
                    <a14:imgEffect>
                      <a14:brightnessContrast bright="100000" contrast="-9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56375" y="4219452"/>
            <a:ext cx="924967" cy="245489"/>
          </a:xfrm>
          <a:prstGeom prst="rect">
            <a:avLst/>
          </a:prstGeom>
        </p:spPr>
      </p:pic>
      <p:pic>
        <p:nvPicPr>
          <p:cNvPr id="9" name="Picture 4" descr="Icon&#10;&#10;Description automatically generated with medium confidence">
            <a:hlinkClick r:id="rId7" action="ppaction://hlinksldjump"/>
            <a:extLst>
              <a:ext uri="{FF2B5EF4-FFF2-40B4-BE49-F238E27FC236}">
                <a16:creationId xmlns:a16="http://schemas.microsoft.com/office/drawing/2014/main" id="{8E82F548-08BF-C921-F7F8-91D772F5230F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2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79000"/>
                    </a14:imgEffect>
                    <a14:imgEffect>
                      <a14:colorTemperature colorTemp="11500"/>
                    </a14:imgEffect>
                    <a14:imgEffect>
                      <a14:saturation sat="192000"/>
                    </a14:imgEffect>
                    <a14:imgEffect>
                      <a14:brightnessContrast bright="100000" contrast="-9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64286" y="2177137"/>
            <a:ext cx="924967" cy="245489"/>
          </a:xfrm>
          <a:prstGeom prst="rect">
            <a:avLst/>
          </a:prstGeom>
        </p:spPr>
      </p:pic>
      <p:pic>
        <p:nvPicPr>
          <p:cNvPr id="12" name="Picture 4">
            <a:hlinkClick r:id="rId8" action="ppaction://hlinksldjump"/>
            <a:extLst>
              <a:ext uri="{FF2B5EF4-FFF2-40B4-BE49-F238E27FC236}">
                <a16:creationId xmlns:a16="http://schemas.microsoft.com/office/drawing/2014/main" id="{B22BC506-99B5-4196-63E1-C74F8B3D44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biLevel thresh="25000"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272" y="3063285"/>
            <a:ext cx="924966" cy="23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>
            <a:hlinkClick r:id="rId11" action="ppaction://hlinksldjump"/>
            <a:extLst>
              <a:ext uri="{FF2B5EF4-FFF2-40B4-BE49-F238E27FC236}">
                <a16:creationId xmlns:a16="http://schemas.microsoft.com/office/drawing/2014/main" id="{03475766-6C29-BF69-F1B0-ADE80AC2B1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biLevel thresh="25000"/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saturation sat="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358" y="2215022"/>
            <a:ext cx="938662" cy="190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6" name="Google Shape;66;p14"/>
          <p:cNvSpPr txBox="1"/>
          <p:nvPr/>
        </p:nvSpPr>
        <p:spPr>
          <a:xfrm>
            <a:off x="655831" y="4418515"/>
            <a:ext cx="3591480" cy="609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pt-BR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 panose="00000500000000000000" pitchFamily="2" charset="0"/>
                <a:ea typeface="Anek Gujarati" panose="020B0604020202020204" charset="0"/>
                <a:cs typeface="Anek Gujarati" panose="020B0604020202020204" charset="0"/>
                <a:sym typeface="Arial"/>
              </a:rPr>
              <a:t>Oferecemos </a:t>
            </a:r>
            <a:r>
              <a:rPr kumimoji="0" lang="pt-BR" sz="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 panose="00000500000000000000" pitchFamily="2" charset="0"/>
                <a:ea typeface="Anek Gujarati" panose="020B0604020202020204" charset="0"/>
                <a:cs typeface="Anek Gujarati" panose="020B0604020202020204" charset="0"/>
                <a:sym typeface="Arial"/>
              </a:rPr>
              <a:t>alocação de profissionais especializados em diversas tecnologias</a:t>
            </a:r>
            <a:r>
              <a:rPr kumimoji="0" lang="pt-BR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 panose="00000500000000000000" pitchFamily="2" charset="0"/>
                <a:ea typeface="Anek Gujarati" panose="020B0604020202020204" charset="0"/>
                <a:cs typeface="Anek Gujarati" panose="020B0604020202020204" charset="0"/>
                <a:sym typeface="Arial"/>
              </a:rPr>
              <a:t> para desenvolver soluções digitais de alto impacto, atendendo às demandas do mercado.</a:t>
            </a:r>
            <a:endParaRPr kumimoji="0" sz="8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 pitchFamily="2" charset="0"/>
              <a:ea typeface="Anek Gujarati"/>
              <a:cs typeface="Anek Gujarati"/>
              <a:sym typeface="Anek Gujarati"/>
            </a:endParaRPr>
          </a:p>
        </p:txBody>
      </p:sp>
      <p:sp>
        <p:nvSpPr>
          <p:cNvPr id="2" name="Google Shape;65;p14">
            <a:hlinkClick r:id="rId4" action="ppaction://hlinksldjump"/>
            <a:extLst>
              <a:ext uri="{FF2B5EF4-FFF2-40B4-BE49-F238E27FC236}">
                <a16:creationId xmlns:a16="http://schemas.microsoft.com/office/drawing/2014/main" id="{2A5EFBAC-E106-35FE-4352-8CF4289E0F1F}"/>
              </a:ext>
            </a:extLst>
          </p:cNvPr>
          <p:cNvSpPr txBox="1"/>
          <p:nvPr/>
        </p:nvSpPr>
        <p:spPr>
          <a:xfrm>
            <a:off x="1629254" y="4163093"/>
            <a:ext cx="1997847" cy="35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pt-BR" sz="11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 panose="00000500000000000000" pitchFamily="2" charset="0"/>
                <a:ea typeface="Anek Gujarati"/>
                <a:cs typeface="Anek Gujarati" panose="020B0604020202020204" charset="0"/>
                <a:sym typeface="Anek Gujarati"/>
              </a:rPr>
              <a:t>Outsourcing</a:t>
            </a:r>
          </a:p>
        </p:txBody>
      </p:sp>
      <p:sp>
        <p:nvSpPr>
          <p:cNvPr id="4" name="Google Shape;66;p14">
            <a:extLst>
              <a:ext uri="{FF2B5EF4-FFF2-40B4-BE49-F238E27FC236}">
                <a16:creationId xmlns:a16="http://schemas.microsoft.com/office/drawing/2014/main" id="{6D2387F1-A25B-D110-6323-B5D5AAB2F3B3}"/>
              </a:ext>
            </a:extLst>
          </p:cNvPr>
          <p:cNvSpPr txBox="1"/>
          <p:nvPr/>
        </p:nvSpPr>
        <p:spPr>
          <a:xfrm>
            <a:off x="4976847" y="2370332"/>
            <a:ext cx="3679473" cy="609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pt-BR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 panose="00000500000000000000" pitchFamily="2" charset="0"/>
                <a:ea typeface="Anek Gujarati" panose="020B0604020202020204" charset="0"/>
                <a:cs typeface="Anek Gujarati" panose="020B0604020202020204" charset="0"/>
                <a:sym typeface="Arial"/>
              </a:rPr>
              <a:t>Desenvolvemos </a:t>
            </a:r>
            <a:r>
              <a:rPr kumimoji="0" lang="pt-BR" sz="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 panose="00000500000000000000" pitchFamily="2" charset="0"/>
                <a:ea typeface="Anek Gujarati" panose="020B0604020202020204" charset="0"/>
                <a:cs typeface="Anek Gujarati" panose="020B0604020202020204" charset="0"/>
                <a:sym typeface="Arial"/>
              </a:rPr>
              <a:t>soluções personalizadas com escopo fechado</a:t>
            </a:r>
            <a:r>
              <a:rPr kumimoji="0" lang="pt-BR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 panose="00000500000000000000" pitchFamily="2" charset="0"/>
                <a:ea typeface="Anek Gujarati" panose="020B0604020202020204" charset="0"/>
                <a:cs typeface="Anek Gujarati" panose="020B0604020202020204" charset="0"/>
                <a:sym typeface="Arial"/>
              </a:rPr>
              <a:t> que otimizam processos internos, automatizam tarefas e introduzem inovações para impulsionar o seu negócio à frente da concorrência.</a:t>
            </a:r>
            <a:endParaRPr kumimoji="0" sz="8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 pitchFamily="2" charset="0"/>
              <a:ea typeface="Anek Gujarati"/>
              <a:cs typeface="Anek Gujarati"/>
              <a:sym typeface="Anek Gujarati"/>
            </a:endParaRPr>
          </a:p>
        </p:txBody>
      </p:sp>
      <p:sp>
        <p:nvSpPr>
          <p:cNvPr id="5" name="Google Shape;65;p14">
            <a:hlinkClick r:id="rId7" action="ppaction://hlinksldjump"/>
            <a:extLst>
              <a:ext uri="{FF2B5EF4-FFF2-40B4-BE49-F238E27FC236}">
                <a16:creationId xmlns:a16="http://schemas.microsoft.com/office/drawing/2014/main" id="{B1689BE7-9FF6-D4E3-E1F1-5AAD4C61F953}"/>
              </a:ext>
            </a:extLst>
          </p:cNvPr>
          <p:cNvSpPr txBox="1"/>
          <p:nvPr/>
        </p:nvSpPr>
        <p:spPr>
          <a:xfrm>
            <a:off x="5943497" y="2122742"/>
            <a:ext cx="1510722" cy="35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pt-BR" sz="11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 panose="00000500000000000000" pitchFamily="2" charset="0"/>
                <a:ea typeface="Anek Gujarati"/>
                <a:cs typeface="Anek Gujarati"/>
                <a:sym typeface="Anek Gujarati"/>
              </a:rPr>
              <a:t>Soluções</a:t>
            </a:r>
          </a:p>
        </p:txBody>
      </p:sp>
      <p:sp>
        <p:nvSpPr>
          <p:cNvPr id="6" name="Google Shape;66;p14">
            <a:extLst>
              <a:ext uri="{FF2B5EF4-FFF2-40B4-BE49-F238E27FC236}">
                <a16:creationId xmlns:a16="http://schemas.microsoft.com/office/drawing/2014/main" id="{7B119EA7-29AA-3560-81C2-DD5813743985}"/>
              </a:ext>
            </a:extLst>
          </p:cNvPr>
          <p:cNvSpPr txBox="1"/>
          <p:nvPr/>
        </p:nvSpPr>
        <p:spPr>
          <a:xfrm>
            <a:off x="655832" y="3238089"/>
            <a:ext cx="3916168" cy="892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pt-BR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 panose="00000500000000000000" pitchFamily="2" charset="0"/>
                <a:ea typeface="Anek Gujarati" panose="020B0604020202020204" charset="0"/>
                <a:cs typeface="Anek Gujarati" panose="020B0604020202020204" charset="0"/>
                <a:sym typeface="Arial"/>
              </a:rPr>
              <a:t>Nossa plataforma DevOps SAP </a:t>
            </a:r>
            <a:r>
              <a:rPr kumimoji="0" lang="pt-BR" sz="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 panose="00000500000000000000" pitchFamily="2" charset="0"/>
                <a:ea typeface="Anek Gujarati" panose="020B0604020202020204" charset="0"/>
                <a:cs typeface="Anek Gujarati" panose="020B0604020202020204" charset="0"/>
                <a:sym typeface="Arial"/>
              </a:rPr>
              <a:t>automatiza o review de código ABAP</a:t>
            </a:r>
            <a:r>
              <a:rPr kumimoji="0" lang="pt-BR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 panose="00000500000000000000" pitchFamily="2" charset="0"/>
                <a:ea typeface="Anek Gujarati" panose="020B0604020202020204" charset="0"/>
                <a:cs typeface="Anek Gujarati" panose="020B0604020202020204" charset="0"/>
                <a:sym typeface="Arial"/>
              </a:rPr>
              <a:t>, possibilitando a redução de custos, diminuição do tempo de execução de processos e aumento da performance das áreas de negócio.</a:t>
            </a:r>
          </a:p>
          <a:p>
            <a:pPr marL="0" marR="0" lvl="0" indent="0" algn="just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pt-BR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 panose="00000500000000000000" pitchFamily="2" charset="0"/>
                <a:ea typeface="Anek Gujarati" panose="020B0604020202020204" charset="0"/>
                <a:cs typeface="Anek Gujarati" panose="020B0604020202020204" charset="0"/>
                <a:sym typeface="Arial"/>
              </a:rPr>
              <a:t>Impulsione também seus negócios através de nossa </a:t>
            </a:r>
            <a:r>
              <a:rPr kumimoji="0" lang="pt-BR" sz="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 panose="00000500000000000000" pitchFamily="2" charset="0"/>
                <a:ea typeface="Anek Gujarati" panose="020B0604020202020204" charset="0"/>
                <a:cs typeface="Anek Gujarati" panose="020B0604020202020204" charset="0"/>
                <a:sym typeface="Arial"/>
              </a:rPr>
              <a:t>Fábrica e Outsourcing especialista em SAP</a:t>
            </a:r>
            <a:r>
              <a:rPr kumimoji="0" lang="pt-BR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 panose="00000500000000000000" pitchFamily="2" charset="0"/>
                <a:ea typeface="Anek Gujarati" panose="020B0604020202020204" charset="0"/>
                <a:cs typeface="Anek Gujarati" panose="020B0604020202020204" charset="0"/>
                <a:sym typeface="Arial"/>
              </a:rPr>
              <a:t>.</a:t>
            </a:r>
            <a:endParaRPr kumimoji="0" lang="pt-BR" sz="8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 pitchFamily="2" charset="0"/>
              <a:ea typeface="Anek Gujarati"/>
              <a:cs typeface="Anek Gujarati"/>
              <a:sym typeface="Anek Gujarati"/>
            </a:endParaRPr>
          </a:p>
        </p:txBody>
      </p:sp>
      <p:sp>
        <p:nvSpPr>
          <p:cNvPr id="10" name="Google Shape;66;p14">
            <a:extLst>
              <a:ext uri="{FF2B5EF4-FFF2-40B4-BE49-F238E27FC236}">
                <a16:creationId xmlns:a16="http://schemas.microsoft.com/office/drawing/2014/main" id="{0946B78D-8FFC-54E7-9517-D3300F5D54AC}"/>
              </a:ext>
            </a:extLst>
          </p:cNvPr>
          <p:cNvSpPr txBox="1"/>
          <p:nvPr/>
        </p:nvSpPr>
        <p:spPr>
          <a:xfrm>
            <a:off x="655831" y="2376406"/>
            <a:ext cx="3883115" cy="609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pt-BR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 panose="00000500000000000000" pitchFamily="2" charset="0"/>
                <a:ea typeface="Anek Gujarati" panose="020B0604020202020204" charset="0"/>
                <a:cs typeface="Anek Gujarati" panose="020B0604020202020204" charset="0"/>
                <a:sym typeface="Arial"/>
              </a:rPr>
              <a:t>A APIPASS </a:t>
            </a:r>
            <a:r>
              <a:rPr kumimoji="0" lang="pt-BR" sz="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 panose="00000500000000000000" pitchFamily="2" charset="0"/>
                <a:ea typeface="Anek Gujarati" panose="020B0604020202020204" charset="0"/>
                <a:cs typeface="Anek Gujarati" panose="020B0604020202020204" charset="0"/>
                <a:sym typeface="Arial"/>
              </a:rPr>
              <a:t>simplifica integrações complexas</a:t>
            </a:r>
            <a:r>
              <a:rPr kumimoji="0" lang="pt-BR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 panose="00000500000000000000" pitchFamily="2" charset="0"/>
                <a:ea typeface="Anek Gujarati" panose="020B0604020202020204" charset="0"/>
                <a:cs typeface="Anek Gujarati" panose="020B0604020202020204" charset="0"/>
                <a:sym typeface="Arial"/>
              </a:rPr>
              <a:t> e acelera a transformação digital com seu iPaaS low-code, mais de 900 conectores e aumento de até 80% na produtividade.</a:t>
            </a:r>
            <a:endParaRPr kumimoji="0" sz="8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 pitchFamily="2" charset="0"/>
              <a:ea typeface="Anek Gujarati"/>
              <a:cs typeface="Anek Gujarati"/>
              <a:sym typeface="Anek Gujarati"/>
            </a:endParaRPr>
          </a:p>
        </p:txBody>
      </p:sp>
      <p:pic>
        <p:nvPicPr>
          <p:cNvPr id="3" name="Picture 7" descr="Logo&#10;&#10;Description automatically generated">
            <a:hlinkClick r:id="rId14" action="ppaction://hlinksldjump"/>
            <a:extLst>
              <a:ext uri="{FF2B5EF4-FFF2-40B4-BE49-F238E27FC236}">
                <a16:creationId xmlns:a16="http://schemas.microsoft.com/office/drawing/2014/main" id="{86320850-41D2-BB26-81B4-8426462818EA}"/>
              </a:ext>
            </a:extLst>
          </p:cNvPr>
          <p:cNvPicPr>
            <a:picLocks noChangeAspect="1"/>
          </p:cNvPicPr>
          <p:nvPr/>
        </p:nvPicPr>
        <p:blipFill>
          <a:blip r:embed="rId15">
            <a:duotone>
              <a:prstClr val="black"/>
              <a:srgbClr val="00000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8108000" y="4652657"/>
            <a:ext cx="924966" cy="490843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01DBB12C-A7B0-B015-6E83-EB0575FB7B35}"/>
              </a:ext>
            </a:extLst>
          </p:cNvPr>
          <p:cNvPicPr>
            <a:picLocks noChangeAspect="1"/>
          </p:cNvPicPr>
          <p:nvPr/>
        </p:nvPicPr>
        <p:blipFill>
          <a:blip r:embed="rId16">
            <a:biLevel thresh="25000"/>
          </a:blip>
          <a:stretch>
            <a:fillRect/>
          </a:stretch>
        </p:blipFill>
        <p:spPr>
          <a:xfrm>
            <a:off x="5012851" y="3107948"/>
            <a:ext cx="849448" cy="212362"/>
          </a:xfrm>
          <a:prstGeom prst="rect">
            <a:avLst/>
          </a:prstGeom>
        </p:spPr>
      </p:pic>
      <p:sp>
        <p:nvSpPr>
          <p:cNvPr id="16" name="Google Shape;66;p14">
            <a:extLst>
              <a:ext uri="{FF2B5EF4-FFF2-40B4-BE49-F238E27FC236}">
                <a16:creationId xmlns:a16="http://schemas.microsoft.com/office/drawing/2014/main" id="{A8B979A0-6FE2-A9FE-1FF1-F34D7F985E59}"/>
              </a:ext>
            </a:extLst>
          </p:cNvPr>
          <p:cNvSpPr txBox="1"/>
          <p:nvPr/>
        </p:nvSpPr>
        <p:spPr>
          <a:xfrm>
            <a:off x="4976847" y="3234614"/>
            <a:ext cx="3346837" cy="46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pt-BR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 panose="00000500000000000000" pitchFamily="2" charset="0"/>
                <a:ea typeface="Anek Gujarati" panose="020B0604020202020204" charset="0"/>
                <a:cs typeface="Anek Gujarati" panose="020B0604020202020204" charset="0"/>
                <a:sym typeface="Arial"/>
              </a:rPr>
              <a:t>Empresa com sede na Europa na qual atendemos a todo portifólio do grupo Simplex para </a:t>
            </a:r>
            <a:r>
              <a:rPr kumimoji="0" lang="pt-BR" sz="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 panose="00000500000000000000" pitchFamily="2" charset="0"/>
                <a:ea typeface="Anek Gujarati" panose="020B0604020202020204" charset="0"/>
                <a:cs typeface="Anek Gujarati" panose="020B0604020202020204" charset="0"/>
                <a:sym typeface="Arial"/>
              </a:rPr>
              <a:t>projetos internacionais</a:t>
            </a:r>
            <a:r>
              <a:rPr kumimoji="0" lang="pt-BR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 panose="00000500000000000000" pitchFamily="2" charset="0"/>
                <a:ea typeface="Anek Gujarati" panose="020B0604020202020204" charset="0"/>
                <a:cs typeface="Anek Gujarati" panose="020B0604020202020204" charset="0"/>
                <a:sym typeface="Arial"/>
              </a:rPr>
              <a:t>.</a:t>
            </a:r>
            <a:endParaRPr kumimoji="0" sz="8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 pitchFamily="2" charset="0"/>
              <a:ea typeface="Anek Gujarati"/>
              <a:cs typeface="Anek Gujarati"/>
              <a:sym typeface="Anek Gujarati"/>
            </a:endParaRPr>
          </a:p>
        </p:txBody>
      </p:sp>
      <p:pic>
        <p:nvPicPr>
          <p:cNvPr id="22" name="Picture 7" descr="Logo&#10;&#10;Description automatically generated">
            <a:extLst>
              <a:ext uri="{FF2B5EF4-FFF2-40B4-BE49-F238E27FC236}">
                <a16:creationId xmlns:a16="http://schemas.microsoft.com/office/drawing/2014/main" id="{FCE8ED74-3ECC-D24A-8875-11254D76F4B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12170" y="-59447"/>
            <a:ext cx="3303450" cy="1753010"/>
          </a:xfrm>
          <a:prstGeom prst="rect">
            <a:avLst/>
          </a:prstGeom>
        </p:spPr>
      </p:pic>
      <p:sp>
        <p:nvSpPr>
          <p:cNvPr id="23" name="Google Shape;165;p20">
            <a:extLst>
              <a:ext uri="{FF2B5EF4-FFF2-40B4-BE49-F238E27FC236}">
                <a16:creationId xmlns:a16="http://schemas.microsoft.com/office/drawing/2014/main" id="{BF623007-BFA5-6808-98DA-45D002D26B1C}"/>
              </a:ext>
            </a:extLst>
          </p:cNvPr>
          <p:cNvSpPr/>
          <p:nvPr/>
        </p:nvSpPr>
        <p:spPr>
          <a:xfrm>
            <a:off x="572297" y="1215307"/>
            <a:ext cx="3671512" cy="296989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4" name="Google Shape;165;p20">
            <a:extLst>
              <a:ext uri="{FF2B5EF4-FFF2-40B4-BE49-F238E27FC236}">
                <a16:creationId xmlns:a16="http://schemas.microsoft.com/office/drawing/2014/main" id="{15252A7C-B157-3365-24A4-05ECB9C2DFBF}"/>
              </a:ext>
            </a:extLst>
          </p:cNvPr>
          <p:cNvSpPr/>
          <p:nvPr/>
        </p:nvSpPr>
        <p:spPr>
          <a:xfrm>
            <a:off x="647780" y="1291390"/>
            <a:ext cx="3719221" cy="296989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5" name="Google Shape;56;p13">
            <a:extLst>
              <a:ext uri="{FF2B5EF4-FFF2-40B4-BE49-F238E27FC236}">
                <a16:creationId xmlns:a16="http://schemas.microsoft.com/office/drawing/2014/main" id="{9C941A57-ADD3-289E-1DD3-972E48456293}"/>
              </a:ext>
            </a:extLst>
          </p:cNvPr>
          <p:cNvSpPr txBox="1">
            <a:spLocks/>
          </p:cNvSpPr>
          <p:nvPr/>
        </p:nvSpPr>
        <p:spPr>
          <a:xfrm>
            <a:off x="780679" y="200664"/>
            <a:ext cx="1866023" cy="3565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tabLst/>
              <a:defRPr/>
            </a:pPr>
            <a:r>
              <a:rPr kumimoji="0" lang="pt-BR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 pitchFamily="2" charset="0"/>
                <a:ea typeface="Anek Gujarati"/>
                <a:cs typeface="Anek Gujarati"/>
                <a:sym typeface="Anek Gujarati"/>
              </a:rPr>
              <a:t>Somos</a:t>
            </a:r>
            <a:endParaRPr kumimoji="0" lang="pt-BR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 pitchFamily="2" charset="0"/>
              <a:ea typeface="Anek Gujarati"/>
              <a:cs typeface="Anek Gujarati"/>
              <a:sym typeface="Anek Gujarati"/>
            </a:endParaRPr>
          </a:p>
        </p:txBody>
      </p:sp>
      <p:sp>
        <p:nvSpPr>
          <p:cNvPr id="29" name="Google Shape;56;p13">
            <a:extLst>
              <a:ext uri="{FF2B5EF4-FFF2-40B4-BE49-F238E27FC236}">
                <a16:creationId xmlns:a16="http://schemas.microsoft.com/office/drawing/2014/main" id="{8F7B9B6D-E9AF-532C-286E-CCE58B3DBB83}"/>
              </a:ext>
            </a:extLst>
          </p:cNvPr>
          <p:cNvSpPr txBox="1">
            <a:spLocks/>
          </p:cNvSpPr>
          <p:nvPr/>
        </p:nvSpPr>
        <p:spPr>
          <a:xfrm>
            <a:off x="666888" y="1602681"/>
            <a:ext cx="4129158" cy="3565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tabLst/>
              <a:defRPr/>
            </a:pPr>
            <a:r>
              <a:rPr kumimoji="0" lang="pt-BR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 pitchFamily="2" charset="0"/>
                <a:ea typeface="Anek Gujarati"/>
                <a:cs typeface="Anek Gujarati"/>
                <a:sym typeface="Anek Gujarati"/>
              </a:rPr>
              <a:t>Soluções completas para sua empresa.</a:t>
            </a:r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78660333-5A0D-CE3A-2BA3-BF780E73BEEB}"/>
              </a:ext>
            </a:extLst>
          </p:cNvPr>
          <p:cNvSpPr/>
          <p:nvPr/>
        </p:nvSpPr>
        <p:spPr>
          <a:xfrm>
            <a:off x="760195" y="1940962"/>
            <a:ext cx="3408218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pt-BR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pic>
        <p:nvPicPr>
          <p:cNvPr id="8" name="Imagem 7" descr="Ícone&#10;&#10;Descrição gerada automaticamente com confiança média">
            <a:extLst>
              <a:ext uri="{FF2B5EF4-FFF2-40B4-BE49-F238E27FC236}">
                <a16:creationId xmlns:a16="http://schemas.microsoft.com/office/drawing/2014/main" id="{BBFA7D9E-DCAD-D520-FDF7-B4F13F6AB2B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058" y="1253549"/>
            <a:ext cx="632465" cy="139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Imagem 10" descr="Uma imagem contendo comida, placa, desenho, pare&#10;&#10;Descrição gerada automaticamente">
            <a:extLst>
              <a:ext uri="{FF2B5EF4-FFF2-40B4-BE49-F238E27FC236}">
                <a16:creationId xmlns:a16="http://schemas.microsoft.com/office/drawing/2014/main" id="{B09BC06D-1504-B25E-7998-80AB3C069385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7315" y="1227307"/>
            <a:ext cx="700099" cy="1796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Imagem 16" descr="Logotipo&#10;&#10;Descrição gerada automaticamente">
            <a:extLst>
              <a:ext uri="{FF2B5EF4-FFF2-40B4-BE49-F238E27FC236}">
                <a16:creationId xmlns:a16="http://schemas.microsoft.com/office/drawing/2014/main" id="{E7D0217B-B81E-67B2-5661-EDC1C32C7DA3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7155" y="1264458"/>
            <a:ext cx="580826" cy="1452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326FF0C3-8C7F-7753-DA99-4D7CF8B73BD5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1122" y="1238893"/>
            <a:ext cx="632464" cy="16152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505468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E0758649-E553-6709-617F-3B364201C9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BA86AEF1-FE5D-7F42-005D-1887BE943C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6948" y="1127760"/>
            <a:ext cx="6387052" cy="2887980"/>
          </a:xfrm>
          <a:prstGeom prst="rect">
            <a:avLst/>
          </a:prstGeom>
        </p:spPr>
      </p:pic>
      <p:sp>
        <p:nvSpPr>
          <p:cNvPr id="8" name="Google Shape;114;p17">
            <a:extLst>
              <a:ext uri="{FF2B5EF4-FFF2-40B4-BE49-F238E27FC236}">
                <a16:creationId xmlns:a16="http://schemas.microsoft.com/office/drawing/2014/main" id="{6BF14F98-2F00-6C39-315F-3E78C9AD98C0}"/>
              </a:ext>
            </a:extLst>
          </p:cNvPr>
          <p:cNvSpPr txBox="1"/>
          <p:nvPr/>
        </p:nvSpPr>
        <p:spPr>
          <a:xfrm>
            <a:off x="788793" y="1213537"/>
            <a:ext cx="2045848" cy="39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nek Gujarati"/>
                <a:ea typeface="Anek Gujarati"/>
                <a:cs typeface="Anek Gujarati"/>
                <a:sym typeface="Anek Gujarati"/>
              </a:rPr>
              <a:t>Dashboard on-line do </a:t>
            </a:r>
            <a:r>
              <a:rPr lang="en-US" sz="16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nek Gujarati"/>
                <a:ea typeface="Anek Gujarati"/>
                <a:cs typeface="Anek Gujarati"/>
                <a:sym typeface="Anek Gujarati"/>
              </a:rPr>
              <a:t>ambiente</a:t>
            </a:r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nek Gujarati"/>
                <a:ea typeface="Anek Gujarati"/>
                <a:cs typeface="Anek Gujarati"/>
                <a:sym typeface="Anek Gujarati"/>
              </a:rPr>
              <a:t> SAP</a:t>
            </a:r>
            <a:endParaRPr lang="pt-BR" sz="1600" b="1" dirty="0">
              <a:solidFill>
                <a:schemeClr val="tx1">
                  <a:lumMod val="85000"/>
                  <a:lumOff val="15000"/>
                </a:schemeClr>
              </a:solidFill>
              <a:latin typeface="Anek Gujarati"/>
              <a:ea typeface="Anek Gujarati"/>
              <a:cs typeface="Anek Gujarati"/>
              <a:sym typeface="Anek Gujarati"/>
            </a:endParaRPr>
          </a:p>
        </p:txBody>
      </p:sp>
      <p:pic>
        <p:nvPicPr>
          <p:cNvPr id="81" name="Gráfico 80">
            <a:extLst>
              <a:ext uri="{FF2B5EF4-FFF2-40B4-BE49-F238E27FC236}">
                <a16:creationId xmlns:a16="http://schemas.microsoft.com/office/drawing/2014/main" id="{07F013EF-7687-E183-8BF2-ABE26E1F21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47614" y="861854"/>
            <a:ext cx="258030" cy="232944"/>
          </a:xfrm>
          <a:prstGeom prst="rect">
            <a:avLst/>
          </a:prstGeom>
        </p:spPr>
      </p:pic>
      <p:sp>
        <p:nvSpPr>
          <p:cNvPr id="95" name="Google Shape;66;p14">
            <a:extLst>
              <a:ext uri="{FF2B5EF4-FFF2-40B4-BE49-F238E27FC236}">
                <a16:creationId xmlns:a16="http://schemas.microsoft.com/office/drawing/2014/main" id="{06273571-50AE-BF44-36C8-C5C95097E283}"/>
              </a:ext>
            </a:extLst>
          </p:cNvPr>
          <p:cNvSpPr txBox="1"/>
          <p:nvPr/>
        </p:nvSpPr>
        <p:spPr>
          <a:xfrm>
            <a:off x="788793" y="1856042"/>
            <a:ext cx="1878207" cy="20543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Atualmente, contamos com 17 indicadores, que podem ser agrupados e distribuídos conforme a demanda ou perfil de acesso.</a:t>
            </a: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pt-BR" sz="900" dirty="0">
              <a:solidFill>
                <a:schemeClr val="tx1"/>
              </a:solidFill>
              <a:latin typeface="Montserrat" pitchFamily="2" charset="0"/>
              <a:ea typeface="Anek Gujarati"/>
              <a:cs typeface="Anek Gujarati"/>
              <a:sym typeface="Anek Gujarati"/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Além disso, oferecemos a flexibilidade de criar dashboards personalizados.</a:t>
            </a:r>
          </a:p>
        </p:txBody>
      </p:sp>
      <p:pic>
        <p:nvPicPr>
          <p:cNvPr id="2" name="Picture 7" descr="Logo&#10;&#10;Description automatically generated">
            <a:hlinkClick r:id="rId7" action="ppaction://hlinksldjump"/>
            <a:extLst>
              <a:ext uri="{FF2B5EF4-FFF2-40B4-BE49-F238E27FC236}">
                <a16:creationId xmlns:a16="http://schemas.microsoft.com/office/drawing/2014/main" id="{688A8B32-76A2-4C1C-EFD9-AB5367436A88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prstClr val="black"/>
              <a:srgbClr val="00000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8108000" y="4652657"/>
            <a:ext cx="924966" cy="490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3408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02DD08B9-D00D-3512-D87A-9002A39B6E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-17985"/>
            <a:ext cx="9175973" cy="5161485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83D8D741-7EE1-C2F7-C4F4-DCD5230F11A3}"/>
              </a:ext>
            </a:extLst>
          </p:cNvPr>
          <p:cNvSpPr/>
          <p:nvPr/>
        </p:nvSpPr>
        <p:spPr>
          <a:xfrm>
            <a:off x="1072078" y="1484897"/>
            <a:ext cx="2396075" cy="14356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Google Shape;114;p17">
            <a:extLst>
              <a:ext uri="{FF2B5EF4-FFF2-40B4-BE49-F238E27FC236}">
                <a16:creationId xmlns:a16="http://schemas.microsoft.com/office/drawing/2014/main" id="{C5B00FEE-5C73-6F77-7AA8-82EC93BAED65}"/>
              </a:ext>
            </a:extLst>
          </p:cNvPr>
          <p:cNvSpPr txBox="1"/>
          <p:nvPr/>
        </p:nvSpPr>
        <p:spPr>
          <a:xfrm>
            <a:off x="1203185" y="1803179"/>
            <a:ext cx="1438897" cy="39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nek Gujarati"/>
                <a:ea typeface="Anek Gujarati"/>
                <a:cs typeface="Anek Gujarati"/>
                <a:sym typeface="Anek Gujarati"/>
              </a:rPr>
              <a:t>Segurança</a:t>
            </a:r>
          </a:p>
        </p:txBody>
      </p:sp>
      <p:sp>
        <p:nvSpPr>
          <p:cNvPr id="16" name="Google Shape;66;p14">
            <a:extLst>
              <a:ext uri="{FF2B5EF4-FFF2-40B4-BE49-F238E27FC236}">
                <a16:creationId xmlns:a16="http://schemas.microsoft.com/office/drawing/2014/main" id="{60087589-592D-493A-8C9F-6C9043836C69}"/>
              </a:ext>
            </a:extLst>
          </p:cNvPr>
          <p:cNvSpPr txBox="1"/>
          <p:nvPr/>
        </p:nvSpPr>
        <p:spPr>
          <a:xfrm>
            <a:off x="1203185" y="2004828"/>
            <a:ext cx="2214473" cy="804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Controle dos usuários de desenvolvimento;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Controle de validade de acesso do ambiente;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Controle dos desenvolvimentos ABAP;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Maior segurança dos desenvolvimentos;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Maior disponibilidade da produção.</a:t>
            </a:r>
          </a:p>
        </p:txBody>
      </p:sp>
      <p:sp>
        <p:nvSpPr>
          <p:cNvPr id="8" name="Google Shape;114;p17">
            <a:extLst>
              <a:ext uri="{FF2B5EF4-FFF2-40B4-BE49-F238E27FC236}">
                <a16:creationId xmlns:a16="http://schemas.microsoft.com/office/drawing/2014/main" id="{6BF14F98-2F00-6C39-315F-3E78C9AD98C0}"/>
              </a:ext>
            </a:extLst>
          </p:cNvPr>
          <p:cNvSpPr txBox="1"/>
          <p:nvPr/>
        </p:nvSpPr>
        <p:spPr>
          <a:xfrm>
            <a:off x="2714112" y="890083"/>
            <a:ext cx="3715775" cy="39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nek Gujarati"/>
                <a:ea typeface="Anek Gujarati"/>
                <a:cs typeface="Anek Gujarati"/>
                <a:sym typeface="Anek Gujarati"/>
              </a:rPr>
              <a:t>O que se </a:t>
            </a:r>
            <a:r>
              <a:rPr lang="pt-BR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nek Gujarati"/>
                <a:ea typeface="Anek Gujarati"/>
                <a:cs typeface="Anek Gujarati"/>
                <a:sym typeface="Anek Gujarati"/>
              </a:rPr>
              <a:t>ganha </a:t>
            </a:r>
            <a:r>
              <a:rPr lang="pt-B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nek Gujarati"/>
                <a:ea typeface="Anek Gujarati"/>
                <a:cs typeface="Anek Gujarati"/>
                <a:sym typeface="Anek Gujarati"/>
              </a:rPr>
              <a:t>com </a:t>
            </a:r>
            <a:r>
              <a:rPr lang="pt-BR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nek Gujarati"/>
                <a:ea typeface="Anek Gujarati"/>
                <a:cs typeface="Anek Gujarati"/>
                <a:sym typeface="Anek Gujarati"/>
              </a:rPr>
              <a:t>QADevOps</a:t>
            </a:r>
            <a:endParaRPr lang="pt-BR" sz="1600" dirty="0">
              <a:solidFill>
                <a:schemeClr val="tx1">
                  <a:lumMod val="85000"/>
                  <a:lumOff val="15000"/>
                </a:schemeClr>
              </a:solidFill>
              <a:latin typeface="Anek Gujarati"/>
              <a:ea typeface="Anek Gujarati"/>
              <a:cs typeface="Anek Gujarati"/>
              <a:sym typeface="Anek Gujarati"/>
            </a:endParaRP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49A487D5-C986-AD75-A8A4-EA952124029E}"/>
              </a:ext>
            </a:extLst>
          </p:cNvPr>
          <p:cNvSpPr/>
          <p:nvPr/>
        </p:nvSpPr>
        <p:spPr>
          <a:xfrm>
            <a:off x="3542353" y="1484896"/>
            <a:ext cx="2443227" cy="14337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2" name="Google Shape;114;p17">
            <a:extLst>
              <a:ext uri="{FF2B5EF4-FFF2-40B4-BE49-F238E27FC236}">
                <a16:creationId xmlns:a16="http://schemas.microsoft.com/office/drawing/2014/main" id="{E4AC5DE6-CA78-2139-C09F-2527F1D0DA53}"/>
              </a:ext>
            </a:extLst>
          </p:cNvPr>
          <p:cNvSpPr txBox="1"/>
          <p:nvPr/>
        </p:nvSpPr>
        <p:spPr>
          <a:xfrm>
            <a:off x="3676326" y="1803178"/>
            <a:ext cx="1438897" cy="39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nek Gujarati"/>
                <a:ea typeface="Anek Gujarati"/>
                <a:cs typeface="Anek Gujarati"/>
                <a:sym typeface="Anek Gujarati"/>
              </a:rPr>
              <a:t>Governança</a:t>
            </a:r>
          </a:p>
        </p:txBody>
      </p:sp>
      <p:sp>
        <p:nvSpPr>
          <p:cNvPr id="23" name="Google Shape;66;p14">
            <a:extLst>
              <a:ext uri="{FF2B5EF4-FFF2-40B4-BE49-F238E27FC236}">
                <a16:creationId xmlns:a16="http://schemas.microsoft.com/office/drawing/2014/main" id="{43E9F542-46CF-33BB-101D-BD07D118B19B}"/>
              </a:ext>
            </a:extLst>
          </p:cNvPr>
          <p:cNvSpPr txBox="1"/>
          <p:nvPr/>
        </p:nvSpPr>
        <p:spPr>
          <a:xfrm>
            <a:off x="3676326" y="2004827"/>
            <a:ext cx="2309254" cy="1051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Maior qualidade do código ABAP;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Aumento da </a:t>
            </a:r>
            <a:r>
              <a:rPr lang="pt-BR" sz="700" dirty="0" err="1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manutenabilidade</a:t>
            </a:r>
            <a:r>
              <a:rPr lang="pt-BR" sz="7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;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Redução de suporte;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Redução do tempo/custo de teste de sistema;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Redução do custo com retrabalho;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Redução de </a:t>
            </a:r>
            <a:r>
              <a:rPr lang="pt-BR" sz="700" dirty="0" err="1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DUMPs</a:t>
            </a:r>
            <a:r>
              <a:rPr lang="pt-BR" sz="7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 em produção.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pt-BR" sz="700" dirty="0">
              <a:solidFill>
                <a:schemeClr val="tx1"/>
              </a:solidFill>
              <a:latin typeface="Montserrat" pitchFamily="2" charset="0"/>
              <a:ea typeface="Anek Gujarati"/>
              <a:cs typeface="Anek Gujarati"/>
              <a:sym typeface="Anek Gujarati"/>
            </a:endParaRPr>
          </a:p>
        </p:txBody>
      </p:sp>
      <p:sp>
        <p:nvSpPr>
          <p:cNvPr id="34" name="Elipse 33">
            <a:extLst>
              <a:ext uri="{FF2B5EF4-FFF2-40B4-BE49-F238E27FC236}">
                <a16:creationId xmlns:a16="http://schemas.microsoft.com/office/drawing/2014/main" id="{377E332B-845D-EF0A-4602-C42610D60A9E}"/>
              </a:ext>
            </a:extLst>
          </p:cNvPr>
          <p:cNvSpPr/>
          <p:nvPr/>
        </p:nvSpPr>
        <p:spPr>
          <a:xfrm>
            <a:off x="1197952" y="2130984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5" name="Elipse 34">
            <a:extLst>
              <a:ext uri="{FF2B5EF4-FFF2-40B4-BE49-F238E27FC236}">
                <a16:creationId xmlns:a16="http://schemas.microsoft.com/office/drawing/2014/main" id="{1294A2FF-B663-410E-5250-43E57C77C5FC}"/>
              </a:ext>
            </a:extLst>
          </p:cNvPr>
          <p:cNvSpPr/>
          <p:nvPr/>
        </p:nvSpPr>
        <p:spPr>
          <a:xfrm>
            <a:off x="1197952" y="2263750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6" name="Elipse 35">
            <a:extLst>
              <a:ext uri="{FF2B5EF4-FFF2-40B4-BE49-F238E27FC236}">
                <a16:creationId xmlns:a16="http://schemas.microsoft.com/office/drawing/2014/main" id="{6A15E3C2-E94B-826E-EF90-9938C36AA2F5}"/>
              </a:ext>
            </a:extLst>
          </p:cNvPr>
          <p:cNvSpPr/>
          <p:nvPr/>
        </p:nvSpPr>
        <p:spPr>
          <a:xfrm>
            <a:off x="1197952" y="2384544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7" name="Elipse 36">
            <a:extLst>
              <a:ext uri="{FF2B5EF4-FFF2-40B4-BE49-F238E27FC236}">
                <a16:creationId xmlns:a16="http://schemas.microsoft.com/office/drawing/2014/main" id="{685A4EAE-DC6E-54E1-115A-42D7E4066018}"/>
              </a:ext>
            </a:extLst>
          </p:cNvPr>
          <p:cNvSpPr/>
          <p:nvPr/>
        </p:nvSpPr>
        <p:spPr>
          <a:xfrm>
            <a:off x="1197952" y="2504508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8" name="Elipse 37">
            <a:extLst>
              <a:ext uri="{FF2B5EF4-FFF2-40B4-BE49-F238E27FC236}">
                <a16:creationId xmlns:a16="http://schemas.microsoft.com/office/drawing/2014/main" id="{4A8B018A-4EC3-AC26-58B8-0B012C8C9845}"/>
              </a:ext>
            </a:extLst>
          </p:cNvPr>
          <p:cNvSpPr/>
          <p:nvPr/>
        </p:nvSpPr>
        <p:spPr>
          <a:xfrm>
            <a:off x="1197952" y="2629531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0" name="Elipse 39">
            <a:extLst>
              <a:ext uri="{FF2B5EF4-FFF2-40B4-BE49-F238E27FC236}">
                <a16:creationId xmlns:a16="http://schemas.microsoft.com/office/drawing/2014/main" id="{F5B1DD48-066A-AA78-0511-D7E5D4D19BB4}"/>
              </a:ext>
            </a:extLst>
          </p:cNvPr>
          <p:cNvSpPr/>
          <p:nvPr/>
        </p:nvSpPr>
        <p:spPr>
          <a:xfrm>
            <a:off x="3679474" y="2140294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1" name="Elipse 40">
            <a:extLst>
              <a:ext uri="{FF2B5EF4-FFF2-40B4-BE49-F238E27FC236}">
                <a16:creationId xmlns:a16="http://schemas.microsoft.com/office/drawing/2014/main" id="{3D38CD17-6179-C289-6668-AFBAC1C841D4}"/>
              </a:ext>
            </a:extLst>
          </p:cNvPr>
          <p:cNvSpPr/>
          <p:nvPr/>
        </p:nvSpPr>
        <p:spPr>
          <a:xfrm>
            <a:off x="3681789" y="2504507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2" name="Elipse 41">
            <a:extLst>
              <a:ext uri="{FF2B5EF4-FFF2-40B4-BE49-F238E27FC236}">
                <a16:creationId xmlns:a16="http://schemas.microsoft.com/office/drawing/2014/main" id="{2815C5B4-932B-C36B-01D4-FC69AD397317}"/>
              </a:ext>
            </a:extLst>
          </p:cNvPr>
          <p:cNvSpPr/>
          <p:nvPr/>
        </p:nvSpPr>
        <p:spPr>
          <a:xfrm>
            <a:off x="3679474" y="2626087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3" name="Elipse 42">
            <a:extLst>
              <a:ext uri="{FF2B5EF4-FFF2-40B4-BE49-F238E27FC236}">
                <a16:creationId xmlns:a16="http://schemas.microsoft.com/office/drawing/2014/main" id="{7F3E6FA6-47D6-F23C-CE2E-06E8CADA8E6C}"/>
              </a:ext>
            </a:extLst>
          </p:cNvPr>
          <p:cNvSpPr/>
          <p:nvPr/>
        </p:nvSpPr>
        <p:spPr>
          <a:xfrm>
            <a:off x="3678038" y="2747667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0" name="Retângulo 49">
            <a:extLst>
              <a:ext uri="{FF2B5EF4-FFF2-40B4-BE49-F238E27FC236}">
                <a16:creationId xmlns:a16="http://schemas.microsoft.com/office/drawing/2014/main" id="{93DA23A7-8383-AC9F-C6B7-93ED389DC591}"/>
              </a:ext>
            </a:extLst>
          </p:cNvPr>
          <p:cNvSpPr/>
          <p:nvPr/>
        </p:nvSpPr>
        <p:spPr>
          <a:xfrm>
            <a:off x="2322488" y="2988400"/>
            <a:ext cx="1689337" cy="16435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1" name="Google Shape;114;p17">
            <a:extLst>
              <a:ext uri="{FF2B5EF4-FFF2-40B4-BE49-F238E27FC236}">
                <a16:creationId xmlns:a16="http://schemas.microsoft.com/office/drawing/2014/main" id="{FC493B57-FD56-26C6-DCD9-3A4A5E7CACBC}"/>
              </a:ext>
            </a:extLst>
          </p:cNvPr>
          <p:cNvSpPr txBox="1"/>
          <p:nvPr/>
        </p:nvSpPr>
        <p:spPr>
          <a:xfrm>
            <a:off x="2453595" y="3306682"/>
            <a:ext cx="1438897" cy="39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nek Gujarati"/>
                <a:ea typeface="Anek Gujarati"/>
                <a:cs typeface="Anek Gujarati"/>
                <a:sym typeface="Anek Gujarati"/>
              </a:rPr>
              <a:t>Produtividade e Performance</a:t>
            </a:r>
          </a:p>
        </p:txBody>
      </p:sp>
      <p:sp>
        <p:nvSpPr>
          <p:cNvPr id="52" name="Google Shape;66;p14">
            <a:extLst>
              <a:ext uri="{FF2B5EF4-FFF2-40B4-BE49-F238E27FC236}">
                <a16:creationId xmlns:a16="http://schemas.microsoft.com/office/drawing/2014/main" id="{3BBB564F-C7A7-E55A-5B4F-BB1447E2A1DB}"/>
              </a:ext>
            </a:extLst>
          </p:cNvPr>
          <p:cNvSpPr txBox="1"/>
          <p:nvPr/>
        </p:nvSpPr>
        <p:spPr>
          <a:xfrm>
            <a:off x="2453595" y="3631991"/>
            <a:ext cx="1381983" cy="927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Melhoria continua do ambiente de produção;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Melhoria de performance dos sistemas SAP;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Maior agilidade no processo de DEV.</a:t>
            </a:r>
          </a:p>
        </p:txBody>
      </p:sp>
      <p:sp>
        <p:nvSpPr>
          <p:cNvPr id="54" name="Retângulo 53">
            <a:extLst>
              <a:ext uri="{FF2B5EF4-FFF2-40B4-BE49-F238E27FC236}">
                <a16:creationId xmlns:a16="http://schemas.microsoft.com/office/drawing/2014/main" id="{1C14A60F-C8B9-9EBF-9598-327F66F973EC}"/>
              </a:ext>
            </a:extLst>
          </p:cNvPr>
          <p:cNvSpPr/>
          <p:nvPr/>
        </p:nvSpPr>
        <p:spPr>
          <a:xfrm>
            <a:off x="4096990" y="2988399"/>
            <a:ext cx="2605352" cy="16435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5" name="Google Shape;114;p17">
            <a:extLst>
              <a:ext uri="{FF2B5EF4-FFF2-40B4-BE49-F238E27FC236}">
                <a16:creationId xmlns:a16="http://schemas.microsoft.com/office/drawing/2014/main" id="{F97C3E4C-CF91-858C-47E5-21ADD7856C7B}"/>
              </a:ext>
            </a:extLst>
          </p:cNvPr>
          <p:cNvSpPr txBox="1"/>
          <p:nvPr/>
        </p:nvSpPr>
        <p:spPr>
          <a:xfrm>
            <a:off x="4230963" y="3306681"/>
            <a:ext cx="1438897" cy="39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nek Gujarati"/>
                <a:ea typeface="Anek Gujarati"/>
                <a:cs typeface="Anek Gujarati"/>
                <a:sym typeface="Anek Gujarati"/>
              </a:rPr>
              <a:t>Resultados </a:t>
            </a:r>
          </a:p>
        </p:txBody>
      </p:sp>
      <p:sp>
        <p:nvSpPr>
          <p:cNvPr id="56" name="Google Shape;66;p14">
            <a:extLst>
              <a:ext uri="{FF2B5EF4-FFF2-40B4-BE49-F238E27FC236}">
                <a16:creationId xmlns:a16="http://schemas.microsoft.com/office/drawing/2014/main" id="{0246DC5E-567C-6E85-1111-C104E62FD67E}"/>
              </a:ext>
            </a:extLst>
          </p:cNvPr>
          <p:cNvSpPr txBox="1"/>
          <p:nvPr/>
        </p:nvSpPr>
        <p:spPr>
          <a:xfrm>
            <a:off x="4230963" y="3508330"/>
            <a:ext cx="2471379" cy="927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Aumento da entrega de valor para o usuário;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Maior agilidade, estabilidade e performance para áreas de negócios;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Amadurecimento dos ciclos e processos de desenvolvimentos;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Redução de custos operacionais e técnicos.</a:t>
            </a:r>
          </a:p>
        </p:txBody>
      </p:sp>
      <p:sp>
        <p:nvSpPr>
          <p:cNvPr id="58" name="Retângulo 57">
            <a:extLst>
              <a:ext uri="{FF2B5EF4-FFF2-40B4-BE49-F238E27FC236}">
                <a16:creationId xmlns:a16="http://schemas.microsoft.com/office/drawing/2014/main" id="{1737AAD5-4CF8-5186-B3B0-16E03A602BE1}"/>
              </a:ext>
            </a:extLst>
          </p:cNvPr>
          <p:cNvSpPr/>
          <p:nvPr/>
        </p:nvSpPr>
        <p:spPr>
          <a:xfrm>
            <a:off x="6059780" y="1484896"/>
            <a:ext cx="2012142" cy="14337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9" name="Google Shape;114;p17">
            <a:extLst>
              <a:ext uri="{FF2B5EF4-FFF2-40B4-BE49-F238E27FC236}">
                <a16:creationId xmlns:a16="http://schemas.microsoft.com/office/drawing/2014/main" id="{C7456D49-C3C1-BFC7-D5A7-668B24C7E1C2}"/>
              </a:ext>
            </a:extLst>
          </p:cNvPr>
          <p:cNvSpPr txBox="1"/>
          <p:nvPr/>
        </p:nvSpPr>
        <p:spPr>
          <a:xfrm>
            <a:off x="6149303" y="1803178"/>
            <a:ext cx="1438897" cy="39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nek Gujarati"/>
                <a:ea typeface="Anek Gujarati"/>
                <a:cs typeface="Anek Gujarati"/>
                <a:sym typeface="Anek Gujarati"/>
              </a:rPr>
              <a:t>Monitoramento</a:t>
            </a:r>
          </a:p>
        </p:txBody>
      </p:sp>
      <p:sp>
        <p:nvSpPr>
          <p:cNvPr id="60" name="Google Shape;66;p14">
            <a:extLst>
              <a:ext uri="{FF2B5EF4-FFF2-40B4-BE49-F238E27FC236}">
                <a16:creationId xmlns:a16="http://schemas.microsoft.com/office/drawing/2014/main" id="{3EB9845A-1FCC-9019-98BE-AB66A68AB031}"/>
              </a:ext>
            </a:extLst>
          </p:cNvPr>
          <p:cNvSpPr txBox="1"/>
          <p:nvPr/>
        </p:nvSpPr>
        <p:spPr>
          <a:xfrm>
            <a:off x="6149305" y="2004827"/>
            <a:ext cx="1843286" cy="804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pt-BR" sz="7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Indicadores quantitativos do ciclo de desenvolvimento;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Mapa e inventário do ambiente SAP;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Maior capacidade de gestão;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Assertividade na tomada de decisão.</a:t>
            </a:r>
          </a:p>
        </p:txBody>
      </p:sp>
      <p:sp>
        <p:nvSpPr>
          <p:cNvPr id="64" name="Elipse 63">
            <a:extLst>
              <a:ext uri="{FF2B5EF4-FFF2-40B4-BE49-F238E27FC236}">
                <a16:creationId xmlns:a16="http://schemas.microsoft.com/office/drawing/2014/main" id="{E9B62D50-4919-4034-3B5A-212287E4BD77}"/>
              </a:ext>
            </a:extLst>
          </p:cNvPr>
          <p:cNvSpPr/>
          <p:nvPr/>
        </p:nvSpPr>
        <p:spPr>
          <a:xfrm>
            <a:off x="2448362" y="3759402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6" name="Elipse 65">
            <a:extLst>
              <a:ext uri="{FF2B5EF4-FFF2-40B4-BE49-F238E27FC236}">
                <a16:creationId xmlns:a16="http://schemas.microsoft.com/office/drawing/2014/main" id="{46DD4DED-A58F-42C5-86B7-CA83DF20A723}"/>
              </a:ext>
            </a:extLst>
          </p:cNvPr>
          <p:cNvSpPr/>
          <p:nvPr/>
        </p:nvSpPr>
        <p:spPr>
          <a:xfrm>
            <a:off x="2448362" y="4008747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8" name="Elipse 67">
            <a:extLst>
              <a:ext uri="{FF2B5EF4-FFF2-40B4-BE49-F238E27FC236}">
                <a16:creationId xmlns:a16="http://schemas.microsoft.com/office/drawing/2014/main" id="{A3B7CBEB-D500-FA31-C08A-B9670197CAE0}"/>
              </a:ext>
            </a:extLst>
          </p:cNvPr>
          <p:cNvSpPr/>
          <p:nvPr/>
        </p:nvSpPr>
        <p:spPr>
          <a:xfrm>
            <a:off x="4234111" y="3643797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9" name="Elipse 68">
            <a:extLst>
              <a:ext uri="{FF2B5EF4-FFF2-40B4-BE49-F238E27FC236}">
                <a16:creationId xmlns:a16="http://schemas.microsoft.com/office/drawing/2014/main" id="{F788E4E0-07EE-2C5D-BCFA-20D2AD323316}"/>
              </a:ext>
            </a:extLst>
          </p:cNvPr>
          <p:cNvSpPr/>
          <p:nvPr/>
        </p:nvSpPr>
        <p:spPr>
          <a:xfrm>
            <a:off x="4236426" y="3759402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1" name="Elipse 70">
            <a:extLst>
              <a:ext uri="{FF2B5EF4-FFF2-40B4-BE49-F238E27FC236}">
                <a16:creationId xmlns:a16="http://schemas.microsoft.com/office/drawing/2014/main" id="{05678495-0949-2B86-FAF1-47F97A66B88C}"/>
              </a:ext>
            </a:extLst>
          </p:cNvPr>
          <p:cNvSpPr/>
          <p:nvPr/>
        </p:nvSpPr>
        <p:spPr>
          <a:xfrm>
            <a:off x="4232675" y="4001604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3" name="Elipse 72">
            <a:extLst>
              <a:ext uri="{FF2B5EF4-FFF2-40B4-BE49-F238E27FC236}">
                <a16:creationId xmlns:a16="http://schemas.microsoft.com/office/drawing/2014/main" id="{1FC841B7-6878-C691-96DA-01A94D021842}"/>
              </a:ext>
            </a:extLst>
          </p:cNvPr>
          <p:cNvSpPr/>
          <p:nvPr/>
        </p:nvSpPr>
        <p:spPr>
          <a:xfrm>
            <a:off x="6154584" y="2140294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6" name="Elipse 75">
            <a:extLst>
              <a:ext uri="{FF2B5EF4-FFF2-40B4-BE49-F238E27FC236}">
                <a16:creationId xmlns:a16="http://schemas.microsoft.com/office/drawing/2014/main" id="{18025207-A6BA-6407-739A-8ED5592B5673}"/>
              </a:ext>
            </a:extLst>
          </p:cNvPr>
          <p:cNvSpPr/>
          <p:nvPr/>
        </p:nvSpPr>
        <p:spPr>
          <a:xfrm>
            <a:off x="6154584" y="2384377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7" name="Elipse 76">
            <a:extLst>
              <a:ext uri="{FF2B5EF4-FFF2-40B4-BE49-F238E27FC236}">
                <a16:creationId xmlns:a16="http://schemas.microsoft.com/office/drawing/2014/main" id="{6CFC51DC-7A0A-8934-511B-8C1734DE3ABC}"/>
              </a:ext>
            </a:extLst>
          </p:cNvPr>
          <p:cNvSpPr/>
          <p:nvPr/>
        </p:nvSpPr>
        <p:spPr>
          <a:xfrm>
            <a:off x="6154584" y="2504613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8" name="Elipse 77">
            <a:extLst>
              <a:ext uri="{FF2B5EF4-FFF2-40B4-BE49-F238E27FC236}">
                <a16:creationId xmlns:a16="http://schemas.microsoft.com/office/drawing/2014/main" id="{73E22C3D-EAE9-BB12-5CA2-8B4715BD89CF}"/>
              </a:ext>
            </a:extLst>
          </p:cNvPr>
          <p:cNvSpPr/>
          <p:nvPr/>
        </p:nvSpPr>
        <p:spPr>
          <a:xfrm>
            <a:off x="4232674" y="4250458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9" name="Elipse 78">
            <a:extLst>
              <a:ext uri="{FF2B5EF4-FFF2-40B4-BE49-F238E27FC236}">
                <a16:creationId xmlns:a16="http://schemas.microsoft.com/office/drawing/2014/main" id="{3B6C849E-028B-6A34-B312-AD98DA429247}"/>
              </a:ext>
            </a:extLst>
          </p:cNvPr>
          <p:cNvSpPr/>
          <p:nvPr/>
        </p:nvSpPr>
        <p:spPr>
          <a:xfrm>
            <a:off x="6154584" y="2633878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81" name="Gráfico 80">
            <a:extLst>
              <a:ext uri="{FF2B5EF4-FFF2-40B4-BE49-F238E27FC236}">
                <a16:creationId xmlns:a16="http://schemas.microsoft.com/office/drawing/2014/main" id="{07F013EF-7687-E183-8BF2-ABE26E1F21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42984" y="566782"/>
            <a:ext cx="258030" cy="232944"/>
          </a:xfrm>
          <a:prstGeom prst="rect">
            <a:avLst/>
          </a:prstGeom>
        </p:spPr>
      </p:pic>
      <p:sp>
        <p:nvSpPr>
          <p:cNvPr id="6" name="Elipse 5">
            <a:extLst>
              <a:ext uri="{FF2B5EF4-FFF2-40B4-BE49-F238E27FC236}">
                <a16:creationId xmlns:a16="http://schemas.microsoft.com/office/drawing/2014/main" id="{44A9FFAF-C223-2DA0-BBD1-F6F454C1D15F}"/>
              </a:ext>
            </a:extLst>
          </p:cNvPr>
          <p:cNvSpPr/>
          <p:nvPr/>
        </p:nvSpPr>
        <p:spPr>
          <a:xfrm>
            <a:off x="3678037" y="2263694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40C777FD-30A8-860F-A498-636F823DEBCE}"/>
              </a:ext>
            </a:extLst>
          </p:cNvPr>
          <p:cNvSpPr/>
          <p:nvPr/>
        </p:nvSpPr>
        <p:spPr>
          <a:xfrm>
            <a:off x="3675967" y="2383986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569DF341-D4DB-5A55-0E86-566E71F7FBC3}"/>
              </a:ext>
            </a:extLst>
          </p:cNvPr>
          <p:cNvSpPr/>
          <p:nvPr/>
        </p:nvSpPr>
        <p:spPr>
          <a:xfrm>
            <a:off x="2448361" y="4250458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2" name="Gráfico 11">
            <a:extLst>
              <a:ext uri="{FF2B5EF4-FFF2-40B4-BE49-F238E27FC236}">
                <a16:creationId xmlns:a16="http://schemas.microsoft.com/office/drawing/2014/main" id="{BDFB0261-39A1-9A7C-6DDC-215B4AB78F6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85875" y="1680938"/>
            <a:ext cx="141769" cy="141769"/>
          </a:xfrm>
          <a:prstGeom prst="rect">
            <a:avLst/>
          </a:prstGeom>
        </p:spPr>
      </p:pic>
      <p:pic>
        <p:nvPicPr>
          <p:cNvPr id="14" name="Gráfico 13">
            <a:extLst>
              <a:ext uri="{FF2B5EF4-FFF2-40B4-BE49-F238E27FC236}">
                <a16:creationId xmlns:a16="http://schemas.microsoft.com/office/drawing/2014/main" id="{F429BF2A-9D08-A9A1-49EE-2EF2BBF4015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761562" y="1680938"/>
            <a:ext cx="141769" cy="141769"/>
          </a:xfrm>
          <a:prstGeom prst="rect">
            <a:avLst/>
          </a:prstGeom>
        </p:spPr>
      </p:pic>
      <p:pic>
        <p:nvPicPr>
          <p:cNvPr id="17" name="Gráfico 16">
            <a:extLst>
              <a:ext uri="{FF2B5EF4-FFF2-40B4-BE49-F238E27FC236}">
                <a16:creationId xmlns:a16="http://schemas.microsoft.com/office/drawing/2014/main" id="{B41C3229-99EB-390F-2C40-3D8320F963A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237630" y="1680938"/>
            <a:ext cx="141769" cy="141769"/>
          </a:xfrm>
          <a:prstGeom prst="rect">
            <a:avLst/>
          </a:prstGeom>
        </p:spPr>
      </p:pic>
      <p:pic>
        <p:nvPicPr>
          <p:cNvPr id="21" name="Gráfico 20">
            <a:extLst>
              <a:ext uri="{FF2B5EF4-FFF2-40B4-BE49-F238E27FC236}">
                <a16:creationId xmlns:a16="http://schemas.microsoft.com/office/drawing/2014/main" id="{A168AFDE-DB43-BBFF-2FBC-8FF18F2A68A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526986" y="3158196"/>
            <a:ext cx="141769" cy="141769"/>
          </a:xfrm>
          <a:prstGeom prst="rect">
            <a:avLst/>
          </a:prstGeom>
        </p:spPr>
      </p:pic>
      <p:pic>
        <p:nvPicPr>
          <p:cNvPr id="27" name="Gráfico 26">
            <a:extLst>
              <a:ext uri="{FF2B5EF4-FFF2-40B4-BE49-F238E27FC236}">
                <a16:creationId xmlns:a16="http://schemas.microsoft.com/office/drawing/2014/main" id="{0FCFFD73-2942-B803-C215-CE3B29E7C05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293726" y="3147388"/>
            <a:ext cx="152577" cy="152577"/>
          </a:xfrm>
          <a:prstGeom prst="rect">
            <a:avLst/>
          </a:prstGeom>
        </p:spPr>
      </p:pic>
      <p:pic>
        <p:nvPicPr>
          <p:cNvPr id="3" name="Picture 7" descr="Logo&#10;&#10;Description automatically generated">
            <a:hlinkClick r:id="rId16" action="ppaction://hlinksldjump"/>
            <a:extLst>
              <a:ext uri="{FF2B5EF4-FFF2-40B4-BE49-F238E27FC236}">
                <a16:creationId xmlns:a16="http://schemas.microsoft.com/office/drawing/2014/main" id="{6B7DA90E-6A4D-C137-3B58-D97B012EA025}"/>
              </a:ext>
            </a:extLst>
          </p:cNvPr>
          <p:cNvPicPr>
            <a:picLocks noChangeAspect="1"/>
          </p:cNvPicPr>
          <p:nvPr/>
        </p:nvPicPr>
        <p:blipFill>
          <a:blip r:embed="rId17">
            <a:duotone>
              <a:prstClr val="black"/>
              <a:srgbClr val="00000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8108000" y="4652657"/>
            <a:ext cx="924966" cy="490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2606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C67B99E4-6D91-4E5E-7A30-9BFDCDC2A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8" name="Google Shape;114;p17">
            <a:extLst>
              <a:ext uri="{FF2B5EF4-FFF2-40B4-BE49-F238E27FC236}">
                <a16:creationId xmlns:a16="http://schemas.microsoft.com/office/drawing/2014/main" id="{CFD3C969-ACFC-FA1F-60D9-01C5EDD318C4}"/>
              </a:ext>
            </a:extLst>
          </p:cNvPr>
          <p:cNvSpPr txBox="1"/>
          <p:nvPr/>
        </p:nvSpPr>
        <p:spPr>
          <a:xfrm>
            <a:off x="664861" y="1790140"/>
            <a:ext cx="2775485" cy="78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400" b="1" dirty="0">
                <a:solidFill>
                  <a:schemeClr val="bg1"/>
                </a:solidFill>
                <a:latin typeface="Anek Gujarati"/>
                <a:ea typeface="Anek Gujarati"/>
                <a:cs typeface="Anek Gujarati"/>
                <a:sym typeface="Anek Gujarati"/>
              </a:rPr>
              <a:t>Confiam no nosso trabalho</a:t>
            </a: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CC732455-FD32-4BB4-7060-B82DE577A3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174" y="1266092"/>
            <a:ext cx="304836" cy="453709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C944E2EF-DB3B-F6AE-230F-5421F94A27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9935" y="2865051"/>
            <a:ext cx="1115698" cy="281249"/>
          </a:xfrm>
          <a:prstGeom prst="rect">
            <a:avLst/>
          </a:prstGeom>
        </p:spPr>
      </p:pic>
      <p:pic>
        <p:nvPicPr>
          <p:cNvPr id="4" name="Picture 7" descr="Logo&#10;&#10;Description automatically generated">
            <a:hlinkClick r:id="rId6" action="ppaction://hlinksldjump"/>
            <a:extLst>
              <a:ext uri="{FF2B5EF4-FFF2-40B4-BE49-F238E27FC236}">
                <a16:creationId xmlns:a16="http://schemas.microsoft.com/office/drawing/2014/main" id="{3F6BDB86-A356-2707-7D31-88632C3377CA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rgbClr val="00000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8108000" y="4652657"/>
            <a:ext cx="924966" cy="490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6734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m 14">
            <a:extLst>
              <a:ext uri="{FF2B5EF4-FFF2-40B4-BE49-F238E27FC236}">
                <a16:creationId xmlns:a16="http://schemas.microsoft.com/office/drawing/2014/main" id="{A33C3A98-1203-2DAA-ACBC-EAC541198D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0CD1421B-26F5-856C-8CAE-BCABC40A34DE}"/>
              </a:ext>
            </a:extLst>
          </p:cNvPr>
          <p:cNvSpPr/>
          <p:nvPr/>
        </p:nvSpPr>
        <p:spPr>
          <a:xfrm>
            <a:off x="4307346" y="4192453"/>
            <a:ext cx="2415427" cy="23847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7" name="Retângulo 26">
            <a:extLst>
              <a:ext uri="{FF2B5EF4-FFF2-40B4-BE49-F238E27FC236}">
                <a16:creationId xmlns:a16="http://schemas.microsoft.com/office/drawing/2014/main" id="{1AE8B75F-B940-AF1B-E46B-4EB0817FAAB1}"/>
              </a:ext>
            </a:extLst>
          </p:cNvPr>
          <p:cNvSpPr/>
          <p:nvPr/>
        </p:nvSpPr>
        <p:spPr>
          <a:xfrm>
            <a:off x="3020197" y="2014726"/>
            <a:ext cx="5043148" cy="18621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5" name="Retângulo 34">
            <a:extLst>
              <a:ext uri="{FF2B5EF4-FFF2-40B4-BE49-F238E27FC236}">
                <a16:creationId xmlns:a16="http://schemas.microsoft.com/office/drawing/2014/main" id="{74E07ACA-AC82-9F13-2C1B-970DFFB51E63}"/>
              </a:ext>
            </a:extLst>
          </p:cNvPr>
          <p:cNvSpPr/>
          <p:nvPr/>
        </p:nvSpPr>
        <p:spPr>
          <a:xfrm>
            <a:off x="6474566" y="2532859"/>
            <a:ext cx="1523932" cy="1513357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4" name="Retângulo 33">
            <a:extLst>
              <a:ext uri="{FF2B5EF4-FFF2-40B4-BE49-F238E27FC236}">
                <a16:creationId xmlns:a16="http://schemas.microsoft.com/office/drawing/2014/main" id="{410B3B51-A2FD-D1C7-095C-1E3387B4D8C1}"/>
              </a:ext>
            </a:extLst>
          </p:cNvPr>
          <p:cNvSpPr/>
          <p:nvPr/>
        </p:nvSpPr>
        <p:spPr>
          <a:xfrm>
            <a:off x="4824068" y="2548090"/>
            <a:ext cx="1523932" cy="1513357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3" name="Retângulo 32">
            <a:extLst>
              <a:ext uri="{FF2B5EF4-FFF2-40B4-BE49-F238E27FC236}">
                <a16:creationId xmlns:a16="http://schemas.microsoft.com/office/drawing/2014/main" id="{EA761067-4BC6-CE8C-3321-0E40A7E851EB}"/>
              </a:ext>
            </a:extLst>
          </p:cNvPr>
          <p:cNvSpPr/>
          <p:nvPr/>
        </p:nvSpPr>
        <p:spPr>
          <a:xfrm>
            <a:off x="3184793" y="2544122"/>
            <a:ext cx="1523932" cy="1513357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83D8D741-7EE1-C2F7-C4F4-DCD5230F11A3}"/>
              </a:ext>
            </a:extLst>
          </p:cNvPr>
          <p:cNvSpPr/>
          <p:nvPr/>
        </p:nvSpPr>
        <p:spPr>
          <a:xfrm>
            <a:off x="1222498" y="2014727"/>
            <a:ext cx="1701068" cy="212884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Google Shape;114;p17">
            <a:extLst>
              <a:ext uri="{FF2B5EF4-FFF2-40B4-BE49-F238E27FC236}">
                <a16:creationId xmlns:a16="http://schemas.microsoft.com/office/drawing/2014/main" id="{C5B00FEE-5C73-6F77-7AA8-82EC93BAED65}"/>
              </a:ext>
            </a:extLst>
          </p:cNvPr>
          <p:cNvSpPr txBox="1"/>
          <p:nvPr/>
        </p:nvSpPr>
        <p:spPr>
          <a:xfrm>
            <a:off x="1312020" y="2630469"/>
            <a:ext cx="1438897" cy="274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nek Gujarati"/>
                <a:ea typeface="Anek Gujarati"/>
                <a:cs typeface="Anek Gujarati"/>
                <a:sym typeface="Anek Gujarati"/>
              </a:rPr>
              <a:t>Cenário: </a:t>
            </a:r>
          </a:p>
        </p:txBody>
      </p:sp>
      <p:sp>
        <p:nvSpPr>
          <p:cNvPr id="16" name="Google Shape;66;p14">
            <a:extLst>
              <a:ext uri="{FF2B5EF4-FFF2-40B4-BE49-F238E27FC236}">
                <a16:creationId xmlns:a16="http://schemas.microsoft.com/office/drawing/2014/main" id="{60087589-592D-493A-8C9F-6C9043836C69}"/>
              </a:ext>
            </a:extLst>
          </p:cNvPr>
          <p:cNvSpPr txBox="1"/>
          <p:nvPr/>
        </p:nvSpPr>
        <p:spPr>
          <a:xfrm>
            <a:off x="1408651" y="2842793"/>
            <a:ext cx="1528419" cy="1034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Faturamento de 8,4 bi.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11,7 milhões de clientes.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13 mil colaboradores.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200 Profissionais SAP.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Usam SAP desde 2011.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Sede São Paulo/Brasil.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2EE62EB-50BD-C22C-3FB0-A00F3F605E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0998" y="460574"/>
            <a:ext cx="442002" cy="408002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67999E63-5D89-537C-553F-A7E4528E00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8651" y="2314334"/>
            <a:ext cx="192117" cy="192117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0808EEF0-96BE-DE8C-B53A-F73CDD3E4A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79104" y="1102657"/>
            <a:ext cx="2183440" cy="652848"/>
          </a:xfrm>
          <a:prstGeom prst="rect">
            <a:avLst/>
          </a:prstGeom>
        </p:spPr>
      </p:pic>
      <p:sp>
        <p:nvSpPr>
          <p:cNvPr id="5" name="Elipse 4">
            <a:extLst>
              <a:ext uri="{FF2B5EF4-FFF2-40B4-BE49-F238E27FC236}">
                <a16:creationId xmlns:a16="http://schemas.microsoft.com/office/drawing/2014/main" id="{4C02F334-642D-A2C6-6AF4-84C896EF81BE}"/>
              </a:ext>
            </a:extLst>
          </p:cNvPr>
          <p:cNvSpPr/>
          <p:nvPr/>
        </p:nvSpPr>
        <p:spPr>
          <a:xfrm>
            <a:off x="1408651" y="2992582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09D0385C-28C9-B4E4-B65F-DE37319C32CC}"/>
              </a:ext>
            </a:extLst>
          </p:cNvPr>
          <p:cNvSpPr/>
          <p:nvPr/>
        </p:nvSpPr>
        <p:spPr>
          <a:xfrm>
            <a:off x="1408650" y="3119705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B2387DB7-93B8-782D-8D92-3C3EA3F4E320}"/>
              </a:ext>
            </a:extLst>
          </p:cNvPr>
          <p:cNvSpPr/>
          <p:nvPr/>
        </p:nvSpPr>
        <p:spPr>
          <a:xfrm>
            <a:off x="1408650" y="3263232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4626B901-4A73-5AC0-B76F-C4C99C00D799}"/>
              </a:ext>
            </a:extLst>
          </p:cNvPr>
          <p:cNvSpPr/>
          <p:nvPr/>
        </p:nvSpPr>
        <p:spPr>
          <a:xfrm>
            <a:off x="1408650" y="3406759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6348156F-47C8-33D9-5C04-2912B2C080AC}"/>
              </a:ext>
            </a:extLst>
          </p:cNvPr>
          <p:cNvSpPr/>
          <p:nvPr/>
        </p:nvSpPr>
        <p:spPr>
          <a:xfrm>
            <a:off x="1411590" y="3542983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031F02D1-CF7D-215B-40BB-E28BDE8215E9}"/>
              </a:ext>
            </a:extLst>
          </p:cNvPr>
          <p:cNvSpPr/>
          <p:nvPr/>
        </p:nvSpPr>
        <p:spPr>
          <a:xfrm>
            <a:off x="1408649" y="3680483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1" name="Google Shape;114;p17">
            <a:extLst>
              <a:ext uri="{FF2B5EF4-FFF2-40B4-BE49-F238E27FC236}">
                <a16:creationId xmlns:a16="http://schemas.microsoft.com/office/drawing/2014/main" id="{8AF72BB1-1C9B-FE05-3E37-8C3CDB740F01}"/>
              </a:ext>
            </a:extLst>
          </p:cNvPr>
          <p:cNvSpPr txBox="1"/>
          <p:nvPr/>
        </p:nvSpPr>
        <p:spPr>
          <a:xfrm>
            <a:off x="4568867" y="2144162"/>
            <a:ext cx="2454294" cy="274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Anek Gujarati"/>
                <a:ea typeface="Anek Gujarati"/>
                <a:cs typeface="Anek Gujarati"/>
                <a:sym typeface="Anek Gujarati"/>
              </a:rPr>
              <a:t>Resultados obtidos com a </a:t>
            </a:r>
            <a:r>
              <a:rPr lang="pt-BR" sz="9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nek Gujarati"/>
                <a:ea typeface="Anek Gujarati"/>
                <a:cs typeface="Anek Gujarati"/>
                <a:sym typeface="Anek Gujarati"/>
              </a:rPr>
              <a:t>QAMetrik</a:t>
            </a:r>
            <a:r>
              <a:rPr lang="pt-BR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Anek Gujarati"/>
                <a:ea typeface="Anek Gujarati"/>
                <a:cs typeface="Anek Gujarati"/>
                <a:sym typeface="Anek Gujarati"/>
              </a:rPr>
              <a:t>:</a:t>
            </a:r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804C0B06-947A-D294-BCF9-A8E76B87AD57}"/>
              </a:ext>
            </a:extLst>
          </p:cNvPr>
          <p:cNvSpPr/>
          <p:nvPr/>
        </p:nvSpPr>
        <p:spPr>
          <a:xfrm>
            <a:off x="3123223" y="2481388"/>
            <a:ext cx="1523932" cy="1513357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4986C61E-07E8-BE1C-8714-5541D530B491}"/>
              </a:ext>
            </a:extLst>
          </p:cNvPr>
          <p:cNvSpPr/>
          <p:nvPr/>
        </p:nvSpPr>
        <p:spPr>
          <a:xfrm>
            <a:off x="4772008" y="2481388"/>
            <a:ext cx="1523932" cy="1513357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2" name="Retângulo 31">
            <a:extLst>
              <a:ext uri="{FF2B5EF4-FFF2-40B4-BE49-F238E27FC236}">
                <a16:creationId xmlns:a16="http://schemas.microsoft.com/office/drawing/2014/main" id="{C93AFF41-C1EC-A749-988A-03F57D56CDCB}"/>
              </a:ext>
            </a:extLst>
          </p:cNvPr>
          <p:cNvSpPr/>
          <p:nvPr/>
        </p:nvSpPr>
        <p:spPr>
          <a:xfrm>
            <a:off x="6422506" y="2481388"/>
            <a:ext cx="1523932" cy="1513357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6" name="Google Shape;114;p17">
            <a:extLst>
              <a:ext uri="{FF2B5EF4-FFF2-40B4-BE49-F238E27FC236}">
                <a16:creationId xmlns:a16="http://schemas.microsoft.com/office/drawing/2014/main" id="{9AD7D056-5C4C-D728-62C6-75130D1A6AFF}"/>
              </a:ext>
            </a:extLst>
          </p:cNvPr>
          <p:cNvSpPr txBox="1"/>
          <p:nvPr/>
        </p:nvSpPr>
        <p:spPr>
          <a:xfrm>
            <a:off x="3502180" y="2672601"/>
            <a:ext cx="785634" cy="274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nek Gujarati"/>
                <a:ea typeface="Anek Gujarati"/>
                <a:cs typeface="Anek Gujarati"/>
                <a:sym typeface="Anek Gujarati"/>
              </a:rPr>
              <a:t>1.527</a:t>
            </a:r>
          </a:p>
        </p:txBody>
      </p:sp>
      <p:sp>
        <p:nvSpPr>
          <p:cNvPr id="37" name="Google Shape;66;p14">
            <a:extLst>
              <a:ext uri="{FF2B5EF4-FFF2-40B4-BE49-F238E27FC236}">
                <a16:creationId xmlns:a16="http://schemas.microsoft.com/office/drawing/2014/main" id="{27A629D5-9A94-96F3-6C84-EAC73E41D26B}"/>
              </a:ext>
            </a:extLst>
          </p:cNvPr>
          <p:cNvSpPr txBox="1"/>
          <p:nvPr/>
        </p:nvSpPr>
        <p:spPr>
          <a:xfrm>
            <a:off x="3463803" y="2516580"/>
            <a:ext cx="887195" cy="326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Aumento de</a:t>
            </a:r>
          </a:p>
        </p:txBody>
      </p:sp>
      <p:sp>
        <p:nvSpPr>
          <p:cNvPr id="38" name="Google Shape;66;p14">
            <a:extLst>
              <a:ext uri="{FF2B5EF4-FFF2-40B4-BE49-F238E27FC236}">
                <a16:creationId xmlns:a16="http://schemas.microsoft.com/office/drawing/2014/main" id="{E3C1C688-8941-F860-A072-107FF9645509}"/>
              </a:ext>
            </a:extLst>
          </p:cNvPr>
          <p:cNvSpPr txBox="1"/>
          <p:nvPr/>
        </p:nvSpPr>
        <p:spPr>
          <a:xfrm>
            <a:off x="3610587" y="2904884"/>
            <a:ext cx="887195" cy="326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objetos</a:t>
            </a:r>
          </a:p>
        </p:txBody>
      </p:sp>
      <p:pic>
        <p:nvPicPr>
          <p:cNvPr id="40" name="Gráfico 39">
            <a:extLst>
              <a:ext uri="{FF2B5EF4-FFF2-40B4-BE49-F238E27FC236}">
                <a16:creationId xmlns:a16="http://schemas.microsoft.com/office/drawing/2014/main" id="{B6D9ECF4-F345-3DDC-5409-0DB6935E6FD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6200000">
            <a:off x="3255264" y="2412743"/>
            <a:ext cx="290513" cy="200025"/>
          </a:xfrm>
          <a:prstGeom prst="rect">
            <a:avLst/>
          </a:prstGeom>
        </p:spPr>
      </p:pic>
      <p:sp>
        <p:nvSpPr>
          <p:cNvPr id="41" name="Retângulo 40">
            <a:extLst>
              <a:ext uri="{FF2B5EF4-FFF2-40B4-BE49-F238E27FC236}">
                <a16:creationId xmlns:a16="http://schemas.microsoft.com/office/drawing/2014/main" id="{CC9E800F-EC32-B81A-B985-87D576F6E56A}"/>
              </a:ext>
            </a:extLst>
          </p:cNvPr>
          <p:cNvSpPr/>
          <p:nvPr/>
        </p:nvSpPr>
        <p:spPr>
          <a:xfrm>
            <a:off x="3071146" y="3189642"/>
            <a:ext cx="5043148" cy="14953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2" name="Google Shape;66;p14">
            <a:extLst>
              <a:ext uri="{FF2B5EF4-FFF2-40B4-BE49-F238E27FC236}">
                <a16:creationId xmlns:a16="http://schemas.microsoft.com/office/drawing/2014/main" id="{236EAEC8-987B-ABD0-2C47-E8E2F02FFF02}"/>
              </a:ext>
            </a:extLst>
          </p:cNvPr>
          <p:cNvSpPr txBox="1"/>
          <p:nvPr/>
        </p:nvSpPr>
        <p:spPr>
          <a:xfrm>
            <a:off x="3081435" y="3387700"/>
            <a:ext cx="1649009" cy="556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Volume total de objetos no ambiente de produção do cliente.</a:t>
            </a:r>
          </a:p>
        </p:txBody>
      </p:sp>
      <p:sp>
        <p:nvSpPr>
          <p:cNvPr id="43" name="Google Shape;114;p17">
            <a:extLst>
              <a:ext uri="{FF2B5EF4-FFF2-40B4-BE49-F238E27FC236}">
                <a16:creationId xmlns:a16="http://schemas.microsoft.com/office/drawing/2014/main" id="{D14B6849-F5D1-0ADE-2CD6-6F38FC9A40E8}"/>
              </a:ext>
            </a:extLst>
          </p:cNvPr>
          <p:cNvSpPr txBox="1"/>
          <p:nvPr/>
        </p:nvSpPr>
        <p:spPr>
          <a:xfrm>
            <a:off x="5118823" y="2688565"/>
            <a:ext cx="785634" cy="274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000" b="1" dirty="0">
                <a:solidFill>
                  <a:srgbClr val="00B050"/>
                </a:solidFill>
                <a:latin typeface="Anek Gujarati"/>
                <a:ea typeface="Anek Gujarati"/>
                <a:cs typeface="Anek Gujarati"/>
                <a:sym typeface="Anek Gujarati"/>
              </a:rPr>
              <a:t>1.294</a:t>
            </a:r>
          </a:p>
        </p:txBody>
      </p:sp>
      <p:sp>
        <p:nvSpPr>
          <p:cNvPr id="44" name="Google Shape;66;p14">
            <a:extLst>
              <a:ext uri="{FF2B5EF4-FFF2-40B4-BE49-F238E27FC236}">
                <a16:creationId xmlns:a16="http://schemas.microsoft.com/office/drawing/2014/main" id="{41C71A49-B01C-66F2-280C-9B24CF86F544}"/>
              </a:ext>
            </a:extLst>
          </p:cNvPr>
          <p:cNvSpPr txBox="1"/>
          <p:nvPr/>
        </p:nvSpPr>
        <p:spPr>
          <a:xfrm>
            <a:off x="5065684" y="2532544"/>
            <a:ext cx="887195" cy="326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Redução de</a:t>
            </a:r>
          </a:p>
        </p:txBody>
      </p:sp>
      <p:sp>
        <p:nvSpPr>
          <p:cNvPr id="45" name="Google Shape;66;p14">
            <a:extLst>
              <a:ext uri="{FF2B5EF4-FFF2-40B4-BE49-F238E27FC236}">
                <a16:creationId xmlns:a16="http://schemas.microsoft.com/office/drawing/2014/main" id="{5F48B656-B6F3-86FB-5041-8885A538D940}"/>
              </a:ext>
            </a:extLst>
          </p:cNvPr>
          <p:cNvSpPr txBox="1"/>
          <p:nvPr/>
        </p:nvSpPr>
        <p:spPr>
          <a:xfrm>
            <a:off x="5090376" y="2920848"/>
            <a:ext cx="887195" cy="326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dirty="0">
                <a:solidFill>
                  <a:srgbClr val="00B050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problemas</a:t>
            </a:r>
          </a:p>
        </p:txBody>
      </p:sp>
      <p:pic>
        <p:nvPicPr>
          <p:cNvPr id="46" name="Gráfico 45">
            <a:extLst>
              <a:ext uri="{FF2B5EF4-FFF2-40B4-BE49-F238E27FC236}">
                <a16:creationId xmlns:a16="http://schemas.microsoft.com/office/drawing/2014/main" id="{EDFC1AA1-F4EA-492A-E301-00F7801E67E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16200000">
            <a:off x="4871907" y="2428707"/>
            <a:ext cx="290513" cy="200025"/>
          </a:xfrm>
          <a:prstGeom prst="rect">
            <a:avLst/>
          </a:prstGeom>
        </p:spPr>
      </p:pic>
      <p:sp>
        <p:nvSpPr>
          <p:cNvPr id="47" name="Google Shape;66;p14">
            <a:extLst>
              <a:ext uri="{FF2B5EF4-FFF2-40B4-BE49-F238E27FC236}">
                <a16:creationId xmlns:a16="http://schemas.microsoft.com/office/drawing/2014/main" id="{8A64C768-7FE8-F02E-9A6A-67E9C25EC971}"/>
              </a:ext>
            </a:extLst>
          </p:cNvPr>
          <p:cNvSpPr txBox="1"/>
          <p:nvPr/>
        </p:nvSpPr>
        <p:spPr>
          <a:xfrm>
            <a:off x="4698078" y="3403664"/>
            <a:ext cx="1649009" cy="556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Volume total de problemas encontrados no ambiente de produção do cliente.</a:t>
            </a:r>
          </a:p>
        </p:txBody>
      </p:sp>
      <p:sp>
        <p:nvSpPr>
          <p:cNvPr id="48" name="Google Shape;114;p17">
            <a:extLst>
              <a:ext uri="{FF2B5EF4-FFF2-40B4-BE49-F238E27FC236}">
                <a16:creationId xmlns:a16="http://schemas.microsoft.com/office/drawing/2014/main" id="{57DD708F-E463-CDB8-B128-21E35F4C655C}"/>
              </a:ext>
            </a:extLst>
          </p:cNvPr>
          <p:cNvSpPr txBox="1"/>
          <p:nvPr/>
        </p:nvSpPr>
        <p:spPr>
          <a:xfrm>
            <a:off x="6792123" y="2688565"/>
            <a:ext cx="785634" cy="274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000" b="1" dirty="0">
                <a:solidFill>
                  <a:srgbClr val="00B050"/>
                </a:solidFill>
                <a:latin typeface="Anek Gujarati"/>
                <a:ea typeface="Anek Gujarati"/>
                <a:cs typeface="Anek Gujarati"/>
                <a:sym typeface="Anek Gujarati"/>
              </a:rPr>
              <a:t>3019</a:t>
            </a:r>
          </a:p>
        </p:txBody>
      </p:sp>
      <p:sp>
        <p:nvSpPr>
          <p:cNvPr id="49" name="Google Shape;66;p14">
            <a:extLst>
              <a:ext uri="{FF2B5EF4-FFF2-40B4-BE49-F238E27FC236}">
                <a16:creationId xmlns:a16="http://schemas.microsoft.com/office/drawing/2014/main" id="{B83841FE-29BB-A224-0148-19280CE7345D}"/>
              </a:ext>
            </a:extLst>
          </p:cNvPr>
          <p:cNvSpPr txBox="1"/>
          <p:nvPr/>
        </p:nvSpPr>
        <p:spPr>
          <a:xfrm>
            <a:off x="6738984" y="2532544"/>
            <a:ext cx="887195" cy="326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Redução de</a:t>
            </a:r>
          </a:p>
        </p:txBody>
      </p:sp>
      <p:sp>
        <p:nvSpPr>
          <p:cNvPr id="50" name="Google Shape;66;p14">
            <a:extLst>
              <a:ext uri="{FF2B5EF4-FFF2-40B4-BE49-F238E27FC236}">
                <a16:creationId xmlns:a16="http://schemas.microsoft.com/office/drawing/2014/main" id="{37781698-723B-BCB3-476D-560A0D9CF63E}"/>
              </a:ext>
            </a:extLst>
          </p:cNvPr>
          <p:cNvSpPr txBox="1"/>
          <p:nvPr/>
        </p:nvSpPr>
        <p:spPr>
          <a:xfrm>
            <a:off x="6763676" y="2920848"/>
            <a:ext cx="887195" cy="326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dirty="0">
                <a:solidFill>
                  <a:srgbClr val="00B050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horas</a:t>
            </a:r>
          </a:p>
        </p:txBody>
      </p:sp>
      <p:pic>
        <p:nvPicPr>
          <p:cNvPr id="51" name="Gráfico 50">
            <a:extLst>
              <a:ext uri="{FF2B5EF4-FFF2-40B4-BE49-F238E27FC236}">
                <a16:creationId xmlns:a16="http://schemas.microsoft.com/office/drawing/2014/main" id="{E8FB4DFA-0788-7D36-7FB0-AAF2F704597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16200000">
            <a:off x="6545207" y="2428707"/>
            <a:ext cx="290513" cy="200025"/>
          </a:xfrm>
          <a:prstGeom prst="rect">
            <a:avLst/>
          </a:prstGeom>
        </p:spPr>
      </p:pic>
      <p:sp>
        <p:nvSpPr>
          <p:cNvPr id="52" name="Google Shape;66;p14">
            <a:extLst>
              <a:ext uri="{FF2B5EF4-FFF2-40B4-BE49-F238E27FC236}">
                <a16:creationId xmlns:a16="http://schemas.microsoft.com/office/drawing/2014/main" id="{B91DBFEF-A0FB-D3F1-4EB6-9FDCD01853B5}"/>
              </a:ext>
            </a:extLst>
          </p:cNvPr>
          <p:cNvSpPr txBox="1"/>
          <p:nvPr/>
        </p:nvSpPr>
        <p:spPr>
          <a:xfrm>
            <a:off x="6371378" y="3403664"/>
            <a:ext cx="1649009" cy="680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Volume total de retrabalho considerando o tempo para correção dos problemas encontrados.</a:t>
            </a:r>
          </a:p>
        </p:txBody>
      </p:sp>
      <p:sp>
        <p:nvSpPr>
          <p:cNvPr id="53" name="Google Shape;66;p14">
            <a:extLst>
              <a:ext uri="{FF2B5EF4-FFF2-40B4-BE49-F238E27FC236}">
                <a16:creationId xmlns:a16="http://schemas.microsoft.com/office/drawing/2014/main" id="{70449F67-CE86-45C1-A34A-313815EF0785}"/>
              </a:ext>
            </a:extLst>
          </p:cNvPr>
          <p:cNvSpPr txBox="1"/>
          <p:nvPr/>
        </p:nvSpPr>
        <p:spPr>
          <a:xfrm>
            <a:off x="6410370" y="3108974"/>
            <a:ext cx="1649009" cy="3085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 b="1" dirty="0">
                <a:solidFill>
                  <a:schemeClr val="bg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Volume de retrabalho</a:t>
            </a:r>
          </a:p>
        </p:txBody>
      </p:sp>
      <p:sp>
        <p:nvSpPr>
          <p:cNvPr id="54" name="Google Shape;66;p14">
            <a:extLst>
              <a:ext uri="{FF2B5EF4-FFF2-40B4-BE49-F238E27FC236}">
                <a16:creationId xmlns:a16="http://schemas.microsoft.com/office/drawing/2014/main" id="{249F45EE-B2D7-6E13-A619-62E2645B537D}"/>
              </a:ext>
            </a:extLst>
          </p:cNvPr>
          <p:cNvSpPr txBox="1"/>
          <p:nvPr/>
        </p:nvSpPr>
        <p:spPr>
          <a:xfrm>
            <a:off x="4714531" y="3117453"/>
            <a:ext cx="1649009" cy="3085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 b="1" dirty="0">
                <a:solidFill>
                  <a:schemeClr val="bg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Problemas encontrados</a:t>
            </a:r>
          </a:p>
        </p:txBody>
      </p:sp>
      <p:sp>
        <p:nvSpPr>
          <p:cNvPr id="55" name="Google Shape;66;p14">
            <a:extLst>
              <a:ext uri="{FF2B5EF4-FFF2-40B4-BE49-F238E27FC236}">
                <a16:creationId xmlns:a16="http://schemas.microsoft.com/office/drawing/2014/main" id="{55647637-FC02-3D88-1C96-FE64C27CC073}"/>
              </a:ext>
            </a:extLst>
          </p:cNvPr>
          <p:cNvSpPr txBox="1"/>
          <p:nvPr/>
        </p:nvSpPr>
        <p:spPr>
          <a:xfrm>
            <a:off x="3077469" y="3110480"/>
            <a:ext cx="1649009" cy="3085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 b="1" dirty="0">
                <a:solidFill>
                  <a:schemeClr val="bg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Objetos do ambiente</a:t>
            </a:r>
          </a:p>
        </p:txBody>
      </p:sp>
      <p:sp>
        <p:nvSpPr>
          <p:cNvPr id="3" name="Google Shape;66;p14">
            <a:extLst>
              <a:ext uri="{FF2B5EF4-FFF2-40B4-BE49-F238E27FC236}">
                <a16:creationId xmlns:a16="http://schemas.microsoft.com/office/drawing/2014/main" id="{9BA68503-C0DB-52A9-BD82-7864DA43416D}"/>
              </a:ext>
            </a:extLst>
          </p:cNvPr>
          <p:cNvSpPr txBox="1"/>
          <p:nvPr/>
        </p:nvSpPr>
        <p:spPr>
          <a:xfrm>
            <a:off x="4333501" y="4155001"/>
            <a:ext cx="2400943" cy="326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b="1" dirty="0">
                <a:solidFill>
                  <a:schemeClr val="bg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Economia feita paga 4 anos de </a:t>
            </a:r>
            <a:r>
              <a:rPr lang="pt-BR" sz="800" b="1" dirty="0" err="1">
                <a:solidFill>
                  <a:schemeClr val="bg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QAMetrik</a:t>
            </a:r>
            <a:endParaRPr lang="pt-BR" sz="800" b="1" dirty="0">
              <a:solidFill>
                <a:schemeClr val="bg1"/>
              </a:solidFill>
              <a:latin typeface="Montserrat" pitchFamily="2" charset="0"/>
              <a:ea typeface="Anek Gujarati"/>
              <a:cs typeface="Anek Gujarati"/>
              <a:sym typeface="Anek Gujarati"/>
            </a:endParaRPr>
          </a:p>
        </p:txBody>
      </p:sp>
      <p:pic>
        <p:nvPicPr>
          <p:cNvPr id="10" name="Picture 7" descr="Logo&#10;&#10;Description automatically generated">
            <a:hlinkClick r:id="rId11" action="ppaction://hlinksldjump"/>
            <a:extLst>
              <a:ext uri="{FF2B5EF4-FFF2-40B4-BE49-F238E27FC236}">
                <a16:creationId xmlns:a16="http://schemas.microsoft.com/office/drawing/2014/main" id="{4451BBC2-699B-6CED-462B-49A997B8A1FA}"/>
              </a:ext>
            </a:extLst>
          </p:cNvPr>
          <p:cNvPicPr>
            <a:picLocks noChangeAspect="1"/>
          </p:cNvPicPr>
          <p:nvPr/>
        </p:nvPicPr>
        <p:blipFill>
          <a:blip r:embed="rId12">
            <a:duotone>
              <a:prstClr val="black"/>
              <a:srgbClr val="00000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8108000" y="4652657"/>
            <a:ext cx="924966" cy="490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9610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m 14">
            <a:extLst>
              <a:ext uri="{FF2B5EF4-FFF2-40B4-BE49-F238E27FC236}">
                <a16:creationId xmlns:a16="http://schemas.microsoft.com/office/drawing/2014/main" id="{A33C3A98-1203-2DAA-ACBC-EAC541198D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0CD1421B-26F5-856C-8CAE-BCABC40A34DE}"/>
              </a:ext>
            </a:extLst>
          </p:cNvPr>
          <p:cNvSpPr/>
          <p:nvPr/>
        </p:nvSpPr>
        <p:spPr>
          <a:xfrm>
            <a:off x="4307346" y="4192453"/>
            <a:ext cx="2415427" cy="23847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7" name="Retângulo 26">
            <a:extLst>
              <a:ext uri="{FF2B5EF4-FFF2-40B4-BE49-F238E27FC236}">
                <a16:creationId xmlns:a16="http://schemas.microsoft.com/office/drawing/2014/main" id="{1AE8B75F-B940-AF1B-E46B-4EB0817FAAB1}"/>
              </a:ext>
            </a:extLst>
          </p:cNvPr>
          <p:cNvSpPr/>
          <p:nvPr/>
        </p:nvSpPr>
        <p:spPr>
          <a:xfrm>
            <a:off x="3020197" y="2014726"/>
            <a:ext cx="5043148" cy="18621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5" name="Retângulo 34">
            <a:extLst>
              <a:ext uri="{FF2B5EF4-FFF2-40B4-BE49-F238E27FC236}">
                <a16:creationId xmlns:a16="http://schemas.microsoft.com/office/drawing/2014/main" id="{74E07ACA-AC82-9F13-2C1B-970DFFB51E63}"/>
              </a:ext>
            </a:extLst>
          </p:cNvPr>
          <p:cNvSpPr/>
          <p:nvPr/>
        </p:nvSpPr>
        <p:spPr>
          <a:xfrm>
            <a:off x="6474566" y="2532859"/>
            <a:ext cx="1523932" cy="1513357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4" name="Retângulo 33">
            <a:extLst>
              <a:ext uri="{FF2B5EF4-FFF2-40B4-BE49-F238E27FC236}">
                <a16:creationId xmlns:a16="http://schemas.microsoft.com/office/drawing/2014/main" id="{410B3B51-A2FD-D1C7-095C-1E3387B4D8C1}"/>
              </a:ext>
            </a:extLst>
          </p:cNvPr>
          <p:cNvSpPr/>
          <p:nvPr/>
        </p:nvSpPr>
        <p:spPr>
          <a:xfrm>
            <a:off x="4824068" y="2548090"/>
            <a:ext cx="1523932" cy="1513357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3" name="Retângulo 32">
            <a:extLst>
              <a:ext uri="{FF2B5EF4-FFF2-40B4-BE49-F238E27FC236}">
                <a16:creationId xmlns:a16="http://schemas.microsoft.com/office/drawing/2014/main" id="{EA761067-4BC6-CE8C-3321-0E40A7E851EB}"/>
              </a:ext>
            </a:extLst>
          </p:cNvPr>
          <p:cNvSpPr/>
          <p:nvPr/>
        </p:nvSpPr>
        <p:spPr>
          <a:xfrm>
            <a:off x="3184793" y="2544122"/>
            <a:ext cx="1523932" cy="1513357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83D8D741-7EE1-C2F7-C4F4-DCD5230F11A3}"/>
              </a:ext>
            </a:extLst>
          </p:cNvPr>
          <p:cNvSpPr/>
          <p:nvPr/>
        </p:nvSpPr>
        <p:spPr>
          <a:xfrm>
            <a:off x="1222498" y="2014727"/>
            <a:ext cx="1701068" cy="212884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Google Shape;114;p17">
            <a:extLst>
              <a:ext uri="{FF2B5EF4-FFF2-40B4-BE49-F238E27FC236}">
                <a16:creationId xmlns:a16="http://schemas.microsoft.com/office/drawing/2014/main" id="{C5B00FEE-5C73-6F77-7AA8-82EC93BAED65}"/>
              </a:ext>
            </a:extLst>
          </p:cNvPr>
          <p:cNvSpPr txBox="1"/>
          <p:nvPr/>
        </p:nvSpPr>
        <p:spPr>
          <a:xfrm>
            <a:off x="1312020" y="2630469"/>
            <a:ext cx="1438897" cy="274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nek Gujarati"/>
                <a:ea typeface="Anek Gujarati"/>
                <a:cs typeface="Anek Gujarati"/>
                <a:sym typeface="Anek Gujarati"/>
              </a:rPr>
              <a:t>Cenário: </a:t>
            </a:r>
          </a:p>
        </p:txBody>
      </p:sp>
      <p:sp>
        <p:nvSpPr>
          <p:cNvPr id="16" name="Google Shape;66;p14">
            <a:extLst>
              <a:ext uri="{FF2B5EF4-FFF2-40B4-BE49-F238E27FC236}">
                <a16:creationId xmlns:a16="http://schemas.microsoft.com/office/drawing/2014/main" id="{60087589-592D-493A-8C9F-6C9043836C69}"/>
              </a:ext>
            </a:extLst>
          </p:cNvPr>
          <p:cNvSpPr txBox="1"/>
          <p:nvPr/>
        </p:nvSpPr>
        <p:spPr>
          <a:xfrm>
            <a:off x="1408651" y="2842793"/>
            <a:ext cx="1653691" cy="1034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Faturamento de R$679 milhões.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11 mil colaboradores.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30 Profissionais SAP.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Usam SAP desde 2007.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Sede Rio de Janeiro/Brasil.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2EE62EB-50BD-C22C-3FB0-A00F3F605E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0998" y="460574"/>
            <a:ext cx="442002" cy="408002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67999E63-5D89-537C-553F-A7E4528E00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8651" y="2314334"/>
            <a:ext cx="192117" cy="192117"/>
          </a:xfrm>
          <a:prstGeom prst="rect">
            <a:avLst/>
          </a:prstGeom>
        </p:spPr>
      </p:pic>
      <p:sp>
        <p:nvSpPr>
          <p:cNvPr id="5" name="Elipse 4">
            <a:extLst>
              <a:ext uri="{FF2B5EF4-FFF2-40B4-BE49-F238E27FC236}">
                <a16:creationId xmlns:a16="http://schemas.microsoft.com/office/drawing/2014/main" id="{4C02F334-642D-A2C6-6AF4-84C896EF81BE}"/>
              </a:ext>
            </a:extLst>
          </p:cNvPr>
          <p:cNvSpPr/>
          <p:nvPr/>
        </p:nvSpPr>
        <p:spPr>
          <a:xfrm>
            <a:off x="1408651" y="2992582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B2387DB7-93B8-782D-8D92-3C3EA3F4E320}"/>
              </a:ext>
            </a:extLst>
          </p:cNvPr>
          <p:cNvSpPr/>
          <p:nvPr/>
        </p:nvSpPr>
        <p:spPr>
          <a:xfrm>
            <a:off x="1408650" y="3263232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4626B901-4A73-5AC0-B76F-C4C99C00D799}"/>
              </a:ext>
            </a:extLst>
          </p:cNvPr>
          <p:cNvSpPr/>
          <p:nvPr/>
        </p:nvSpPr>
        <p:spPr>
          <a:xfrm>
            <a:off x="1408650" y="3406759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6348156F-47C8-33D9-5C04-2912B2C080AC}"/>
              </a:ext>
            </a:extLst>
          </p:cNvPr>
          <p:cNvSpPr/>
          <p:nvPr/>
        </p:nvSpPr>
        <p:spPr>
          <a:xfrm>
            <a:off x="1411590" y="3542983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031F02D1-CF7D-215B-40BB-E28BDE8215E9}"/>
              </a:ext>
            </a:extLst>
          </p:cNvPr>
          <p:cNvSpPr/>
          <p:nvPr/>
        </p:nvSpPr>
        <p:spPr>
          <a:xfrm>
            <a:off x="1408649" y="3680483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1" name="Google Shape;114;p17">
            <a:extLst>
              <a:ext uri="{FF2B5EF4-FFF2-40B4-BE49-F238E27FC236}">
                <a16:creationId xmlns:a16="http://schemas.microsoft.com/office/drawing/2014/main" id="{8AF72BB1-1C9B-FE05-3E37-8C3CDB740F01}"/>
              </a:ext>
            </a:extLst>
          </p:cNvPr>
          <p:cNvSpPr txBox="1"/>
          <p:nvPr/>
        </p:nvSpPr>
        <p:spPr>
          <a:xfrm>
            <a:off x="4568867" y="2144162"/>
            <a:ext cx="2454294" cy="274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Anek Gujarati"/>
                <a:ea typeface="Anek Gujarati"/>
                <a:cs typeface="Anek Gujarati"/>
                <a:sym typeface="Anek Gujarati"/>
              </a:rPr>
              <a:t>Resultados obtidos com a </a:t>
            </a:r>
            <a:r>
              <a:rPr lang="pt-BR" sz="9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nek Gujarati"/>
                <a:ea typeface="Anek Gujarati"/>
                <a:cs typeface="Anek Gujarati"/>
                <a:sym typeface="Anek Gujarati"/>
              </a:rPr>
              <a:t>QAMetrik</a:t>
            </a:r>
            <a:r>
              <a:rPr lang="pt-BR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Anek Gujarati"/>
                <a:ea typeface="Anek Gujarati"/>
                <a:cs typeface="Anek Gujarati"/>
                <a:sym typeface="Anek Gujarati"/>
              </a:rPr>
              <a:t>:</a:t>
            </a:r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804C0B06-947A-D294-BCF9-A8E76B87AD57}"/>
              </a:ext>
            </a:extLst>
          </p:cNvPr>
          <p:cNvSpPr/>
          <p:nvPr/>
        </p:nvSpPr>
        <p:spPr>
          <a:xfrm>
            <a:off x="3123223" y="2481388"/>
            <a:ext cx="1523932" cy="1513357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4986C61E-07E8-BE1C-8714-5541D530B491}"/>
              </a:ext>
            </a:extLst>
          </p:cNvPr>
          <p:cNvSpPr/>
          <p:nvPr/>
        </p:nvSpPr>
        <p:spPr>
          <a:xfrm>
            <a:off x="4772008" y="2481388"/>
            <a:ext cx="1523932" cy="1513357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2" name="Retângulo 31">
            <a:extLst>
              <a:ext uri="{FF2B5EF4-FFF2-40B4-BE49-F238E27FC236}">
                <a16:creationId xmlns:a16="http://schemas.microsoft.com/office/drawing/2014/main" id="{C93AFF41-C1EC-A749-988A-03F57D56CDCB}"/>
              </a:ext>
            </a:extLst>
          </p:cNvPr>
          <p:cNvSpPr/>
          <p:nvPr/>
        </p:nvSpPr>
        <p:spPr>
          <a:xfrm>
            <a:off x="6422506" y="2481388"/>
            <a:ext cx="1523932" cy="1513357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6" name="Google Shape;114;p17">
            <a:extLst>
              <a:ext uri="{FF2B5EF4-FFF2-40B4-BE49-F238E27FC236}">
                <a16:creationId xmlns:a16="http://schemas.microsoft.com/office/drawing/2014/main" id="{9AD7D056-5C4C-D728-62C6-75130D1A6AFF}"/>
              </a:ext>
            </a:extLst>
          </p:cNvPr>
          <p:cNvSpPr txBox="1"/>
          <p:nvPr/>
        </p:nvSpPr>
        <p:spPr>
          <a:xfrm>
            <a:off x="3502180" y="2672601"/>
            <a:ext cx="785634" cy="274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nek Gujarati"/>
                <a:ea typeface="Anek Gujarati"/>
                <a:cs typeface="Anek Gujarati"/>
                <a:sym typeface="Anek Gujarati"/>
              </a:rPr>
              <a:t>909</a:t>
            </a:r>
          </a:p>
        </p:txBody>
      </p:sp>
      <p:sp>
        <p:nvSpPr>
          <p:cNvPr id="37" name="Google Shape;66;p14">
            <a:extLst>
              <a:ext uri="{FF2B5EF4-FFF2-40B4-BE49-F238E27FC236}">
                <a16:creationId xmlns:a16="http://schemas.microsoft.com/office/drawing/2014/main" id="{27A629D5-9A94-96F3-6C84-EAC73E41D26B}"/>
              </a:ext>
            </a:extLst>
          </p:cNvPr>
          <p:cNvSpPr txBox="1"/>
          <p:nvPr/>
        </p:nvSpPr>
        <p:spPr>
          <a:xfrm>
            <a:off x="3463803" y="2516580"/>
            <a:ext cx="887195" cy="326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Aumento de</a:t>
            </a:r>
          </a:p>
        </p:txBody>
      </p:sp>
      <p:sp>
        <p:nvSpPr>
          <p:cNvPr id="38" name="Google Shape;66;p14">
            <a:extLst>
              <a:ext uri="{FF2B5EF4-FFF2-40B4-BE49-F238E27FC236}">
                <a16:creationId xmlns:a16="http://schemas.microsoft.com/office/drawing/2014/main" id="{E3C1C688-8941-F860-A072-107FF9645509}"/>
              </a:ext>
            </a:extLst>
          </p:cNvPr>
          <p:cNvSpPr txBox="1"/>
          <p:nvPr/>
        </p:nvSpPr>
        <p:spPr>
          <a:xfrm>
            <a:off x="3610587" y="2904884"/>
            <a:ext cx="887195" cy="326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objetos</a:t>
            </a:r>
          </a:p>
        </p:txBody>
      </p:sp>
      <p:pic>
        <p:nvPicPr>
          <p:cNvPr id="40" name="Gráfico 39">
            <a:extLst>
              <a:ext uri="{FF2B5EF4-FFF2-40B4-BE49-F238E27FC236}">
                <a16:creationId xmlns:a16="http://schemas.microsoft.com/office/drawing/2014/main" id="{B6D9ECF4-F345-3DDC-5409-0DB6935E6F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6200000">
            <a:off x="3255264" y="2412743"/>
            <a:ext cx="290513" cy="200025"/>
          </a:xfrm>
          <a:prstGeom prst="rect">
            <a:avLst/>
          </a:prstGeom>
        </p:spPr>
      </p:pic>
      <p:sp>
        <p:nvSpPr>
          <p:cNvPr id="41" name="Retângulo 40">
            <a:extLst>
              <a:ext uri="{FF2B5EF4-FFF2-40B4-BE49-F238E27FC236}">
                <a16:creationId xmlns:a16="http://schemas.microsoft.com/office/drawing/2014/main" id="{CC9E800F-EC32-B81A-B985-87D576F6E56A}"/>
              </a:ext>
            </a:extLst>
          </p:cNvPr>
          <p:cNvSpPr/>
          <p:nvPr/>
        </p:nvSpPr>
        <p:spPr>
          <a:xfrm>
            <a:off x="3071146" y="3189642"/>
            <a:ext cx="5043148" cy="14953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2" name="Google Shape;66;p14">
            <a:extLst>
              <a:ext uri="{FF2B5EF4-FFF2-40B4-BE49-F238E27FC236}">
                <a16:creationId xmlns:a16="http://schemas.microsoft.com/office/drawing/2014/main" id="{236EAEC8-987B-ABD0-2C47-E8E2F02FFF02}"/>
              </a:ext>
            </a:extLst>
          </p:cNvPr>
          <p:cNvSpPr txBox="1"/>
          <p:nvPr/>
        </p:nvSpPr>
        <p:spPr>
          <a:xfrm>
            <a:off x="3081435" y="3387700"/>
            <a:ext cx="1649009" cy="556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Volume total de objetos no ambiente de produção do cliente.</a:t>
            </a:r>
          </a:p>
        </p:txBody>
      </p:sp>
      <p:sp>
        <p:nvSpPr>
          <p:cNvPr id="43" name="Google Shape;114;p17">
            <a:extLst>
              <a:ext uri="{FF2B5EF4-FFF2-40B4-BE49-F238E27FC236}">
                <a16:creationId xmlns:a16="http://schemas.microsoft.com/office/drawing/2014/main" id="{D14B6849-F5D1-0ADE-2CD6-6F38FC9A40E8}"/>
              </a:ext>
            </a:extLst>
          </p:cNvPr>
          <p:cNvSpPr txBox="1"/>
          <p:nvPr/>
        </p:nvSpPr>
        <p:spPr>
          <a:xfrm>
            <a:off x="5118823" y="2688565"/>
            <a:ext cx="785634" cy="274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000" b="1" dirty="0">
                <a:solidFill>
                  <a:srgbClr val="00B050"/>
                </a:solidFill>
                <a:latin typeface="Anek Gujarati"/>
                <a:ea typeface="Anek Gujarati"/>
                <a:cs typeface="Anek Gujarati"/>
                <a:sym typeface="Anek Gujarati"/>
              </a:rPr>
              <a:t>574</a:t>
            </a:r>
          </a:p>
        </p:txBody>
      </p:sp>
      <p:sp>
        <p:nvSpPr>
          <p:cNvPr id="44" name="Google Shape;66;p14">
            <a:extLst>
              <a:ext uri="{FF2B5EF4-FFF2-40B4-BE49-F238E27FC236}">
                <a16:creationId xmlns:a16="http://schemas.microsoft.com/office/drawing/2014/main" id="{41C71A49-B01C-66F2-280C-9B24CF86F544}"/>
              </a:ext>
            </a:extLst>
          </p:cNvPr>
          <p:cNvSpPr txBox="1"/>
          <p:nvPr/>
        </p:nvSpPr>
        <p:spPr>
          <a:xfrm>
            <a:off x="5065684" y="2532544"/>
            <a:ext cx="887195" cy="326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Redução de</a:t>
            </a:r>
          </a:p>
        </p:txBody>
      </p:sp>
      <p:sp>
        <p:nvSpPr>
          <p:cNvPr id="45" name="Google Shape;66;p14">
            <a:extLst>
              <a:ext uri="{FF2B5EF4-FFF2-40B4-BE49-F238E27FC236}">
                <a16:creationId xmlns:a16="http://schemas.microsoft.com/office/drawing/2014/main" id="{5F48B656-B6F3-86FB-5041-8885A538D940}"/>
              </a:ext>
            </a:extLst>
          </p:cNvPr>
          <p:cNvSpPr txBox="1"/>
          <p:nvPr/>
        </p:nvSpPr>
        <p:spPr>
          <a:xfrm>
            <a:off x="5090376" y="2920848"/>
            <a:ext cx="887195" cy="326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dirty="0">
                <a:solidFill>
                  <a:srgbClr val="00B050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problemas</a:t>
            </a:r>
          </a:p>
        </p:txBody>
      </p:sp>
      <p:pic>
        <p:nvPicPr>
          <p:cNvPr id="46" name="Gráfico 45">
            <a:extLst>
              <a:ext uri="{FF2B5EF4-FFF2-40B4-BE49-F238E27FC236}">
                <a16:creationId xmlns:a16="http://schemas.microsoft.com/office/drawing/2014/main" id="{EDFC1AA1-F4EA-492A-E301-00F7801E67E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6200000">
            <a:off x="4871907" y="2428707"/>
            <a:ext cx="290513" cy="200025"/>
          </a:xfrm>
          <a:prstGeom prst="rect">
            <a:avLst/>
          </a:prstGeom>
        </p:spPr>
      </p:pic>
      <p:sp>
        <p:nvSpPr>
          <p:cNvPr id="47" name="Google Shape;66;p14">
            <a:extLst>
              <a:ext uri="{FF2B5EF4-FFF2-40B4-BE49-F238E27FC236}">
                <a16:creationId xmlns:a16="http://schemas.microsoft.com/office/drawing/2014/main" id="{8A64C768-7FE8-F02E-9A6A-67E9C25EC971}"/>
              </a:ext>
            </a:extLst>
          </p:cNvPr>
          <p:cNvSpPr txBox="1"/>
          <p:nvPr/>
        </p:nvSpPr>
        <p:spPr>
          <a:xfrm>
            <a:off x="4698078" y="3403664"/>
            <a:ext cx="1649009" cy="556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Volume total de problemas encontrados no ambiente de produção do cliente.</a:t>
            </a:r>
          </a:p>
        </p:txBody>
      </p:sp>
      <p:sp>
        <p:nvSpPr>
          <p:cNvPr id="48" name="Google Shape;114;p17">
            <a:extLst>
              <a:ext uri="{FF2B5EF4-FFF2-40B4-BE49-F238E27FC236}">
                <a16:creationId xmlns:a16="http://schemas.microsoft.com/office/drawing/2014/main" id="{57DD708F-E463-CDB8-B128-21E35F4C655C}"/>
              </a:ext>
            </a:extLst>
          </p:cNvPr>
          <p:cNvSpPr txBox="1"/>
          <p:nvPr/>
        </p:nvSpPr>
        <p:spPr>
          <a:xfrm>
            <a:off x="6792123" y="2688565"/>
            <a:ext cx="785634" cy="274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000" b="1" dirty="0">
                <a:solidFill>
                  <a:srgbClr val="00B050"/>
                </a:solidFill>
                <a:latin typeface="Anek Gujarati"/>
                <a:ea typeface="Anek Gujarati"/>
                <a:cs typeface="Anek Gujarati"/>
                <a:sym typeface="Anek Gujarati"/>
              </a:rPr>
              <a:t>1072</a:t>
            </a:r>
          </a:p>
        </p:txBody>
      </p:sp>
      <p:sp>
        <p:nvSpPr>
          <p:cNvPr id="49" name="Google Shape;66;p14">
            <a:extLst>
              <a:ext uri="{FF2B5EF4-FFF2-40B4-BE49-F238E27FC236}">
                <a16:creationId xmlns:a16="http://schemas.microsoft.com/office/drawing/2014/main" id="{B83841FE-29BB-A224-0148-19280CE7345D}"/>
              </a:ext>
            </a:extLst>
          </p:cNvPr>
          <p:cNvSpPr txBox="1"/>
          <p:nvPr/>
        </p:nvSpPr>
        <p:spPr>
          <a:xfrm>
            <a:off x="6738984" y="2532544"/>
            <a:ext cx="887195" cy="326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Redução de</a:t>
            </a:r>
          </a:p>
        </p:txBody>
      </p:sp>
      <p:sp>
        <p:nvSpPr>
          <p:cNvPr id="50" name="Google Shape;66;p14">
            <a:extLst>
              <a:ext uri="{FF2B5EF4-FFF2-40B4-BE49-F238E27FC236}">
                <a16:creationId xmlns:a16="http://schemas.microsoft.com/office/drawing/2014/main" id="{37781698-723B-BCB3-476D-560A0D9CF63E}"/>
              </a:ext>
            </a:extLst>
          </p:cNvPr>
          <p:cNvSpPr txBox="1"/>
          <p:nvPr/>
        </p:nvSpPr>
        <p:spPr>
          <a:xfrm>
            <a:off x="6763676" y="2920848"/>
            <a:ext cx="887195" cy="326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dirty="0">
                <a:solidFill>
                  <a:srgbClr val="00B050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horas</a:t>
            </a:r>
          </a:p>
        </p:txBody>
      </p:sp>
      <p:pic>
        <p:nvPicPr>
          <p:cNvPr id="51" name="Gráfico 50">
            <a:extLst>
              <a:ext uri="{FF2B5EF4-FFF2-40B4-BE49-F238E27FC236}">
                <a16:creationId xmlns:a16="http://schemas.microsoft.com/office/drawing/2014/main" id="{E8FB4DFA-0788-7D36-7FB0-AAF2F704597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6200000">
            <a:off x="6545207" y="2428707"/>
            <a:ext cx="290513" cy="200025"/>
          </a:xfrm>
          <a:prstGeom prst="rect">
            <a:avLst/>
          </a:prstGeom>
        </p:spPr>
      </p:pic>
      <p:sp>
        <p:nvSpPr>
          <p:cNvPr id="52" name="Google Shape;66;p14">
            <a:extLst>
              <a:ext uri="{FF2B5EF4-FFF2-40B4-BE49-F238E27FC236}">
                <a16:creationId xmlns:a16="http://schemas.microsoft.com/office/drawing/2014/main" id="{B91DBFEF-A0FB-D3F1-4EB6-9FDCD01853B5}"/>
              </a:ext>
            </a:extLst>
          </p:cNvPr>
          <p:cNvSpPr txBox="1"/>
          <p:nvPr/>
        </p:nvSpPr>
        <p:spPr>
          <a:xfrm>
            <a:off x="6371378" y="3403664"/>
            <a:ext cx="1649009" cy="680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Volume total de retrabalho considerando o tempo para correção dos problemas encontrados.</a:t>
            </a:r>
          </a:p>
        </p:txBody>
      </p:sp>
      <p:sp>
        <p:nvSpPr>
          <p:cNvPr id="53" name="Google Shape;66;p14">
            <a:extLst>
              <a:ext uri="{FF2B5EF4-FFF2-40B4-BE49-F238E27FC236}">
                <a16:creationId xmlns:a16="http://schemas.microsoft.com/office/drawing/2014/main" id="{70449F67-CE86-45C1-A34A-313815EF0785}"/>
              </a:ext>
            </a:extLst>
          </p:cNvPr>
          <p:cNvSpPr txBox="1"/>
          <p:nvPr/>
        </p:nvSpPr>
        <p:spPr>
          <a:xfrm>
            <a:off x="6410370" y="3108974"/>
            <a:ext cx="1649009" cy="3085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 b="1" dirty="0">
                <a:solidFill>
                  <a:schemeClr val="bg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Volume de retrabalho</a:t>
            </a:r>
          </a:p>
        </p:txBody>
      </p:sp>
      <p:sp>
        <p:nvSpPr>
          <p:cNvPr id="54" name="Google Shape;66;p14">
            <a:extLst>
              <a:ext uri="{FF2B5EF4-FFF2-40B4-BE49-F238E27FC236}">
                <a16:creationId xmlns:a16="http://schemas.microsoft.com/office/drawing/2014/main" id="{249F45EE-B2D7-6E13-A619-62E2645B537D}"/>
              </a:ext>
            </a:extLst>
          </p:cNvPr>
          <p:cNvSpPr txBox="1"/>
          <p:nvPr/>
        </p:nvSpPr>
        <p:spPr>
          <a:xfrm>
            <a:off x="4714531" y="3117453"/>
            <a:ext cx="1649009" cy="3085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 b="1" dirty="0">
                <a:solidFill>
                  <a:schemeClr val="bg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Problemas encontrados</a:t>
            </a:r>
          </a:p>
        </p:txBody>
      </p:sp>
      <p:sp>
        <p:nvSpPr>
          <p:cNvPr id="55" name="Google Shape;66;p14">
            <a:extLst>
              <a:ext uri="{FF2B5EF4-FFF2-40B4-BE49-F238E27FC236}">
                <a16:creationId xmlns:a16="http://schemas.microsoft.com/office/drawing/2014/main" id="{55647637-FC02-3D88-1C96-FE64C27CC073}"/>
              </a:ext>
            </a:extLst>
          </p:cNvPr>
          <p:cNvSpPr txBox="1"/>
          <p:nvPr/>
        </p:nvSpPr>
        <p:spPr>
          <a:xfrm>
            <a:off x="3077469" y="3110480"/>
            <a:ext cx="1649009" cy="3085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 b="1" dirty="0">
                <a:solidFill>
                  <a:schemeClr val="bg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Objetos do ambiente</a:t>
            </a:r>
          </a:p>
        </p:txBody>
      </p:sp>
      <p:sp>
        <p:nvSpPr>
          <p:cNvPr id="3" name="Google Shape;66;p14">
            <a:extLst>
              <a:ext uri="{FF2B5EF4-FFF2-40B4-BE49-F238E27FC236}">
                <a16:creationId xmlns:a16="http://schemas.microsoft.com/office/drawing/2014/main" id="{9BA68503-C0DB-52A9-BD82-7864DA43416D}"/>
              </a:ext>
            </a:extLst>
          </p:cNvPr>
          <p:cNvSpPr txBox="1"/>
          <p:nvPr/>
        </p:nvSpPr>
        <p:spPr>
          <a:xfrm>
            <a:off x="4346289" y="4156834"/>
            <a:ext cx="2400943" cy="326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b="1" dirty="0">
                <a:solidFill>
                  <a:schemeClr val="bg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Economia feita paga 3 anos de </a:t>
            </a:r>
            <a:r>
              <a:rPr lang="pt-BR" sz="800" b="1" dirty="0" err="1">
                <a:solidFill>
                  <a:schemeClr val="bg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QAMetrik</a:t>
            </a:r>
            <a:endParaRPr lang="pt-BR" sz="800" b="1" dirty="0">
              <a:solidFill>
                <a:schemeClr val="bg1"/>
              </a:solidFill>
              <a:latin typeface="Montserrat" pitchFamily="2" charset="0"/>
              <a:ea typeface="Anek Gujarati"/>
              <a:cs typeface="Anek Gujarati"/>
              <a:sym typeface="Anek Gujarati"/>
            </a:endParaRPr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B682A901-EA8C-BE54-4676-C9BFB9C138A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06807" y="719356"/>
            <a:ext cx="1931983" cy="1159190"/>
          </a:xfrm>
          <a:prstGeom prst="rect">
            <a:avLst/>
          </a:prstGeom>
        </p:spPr>
      </p:pic>
      <p:pic>
        <p:nvPicPr>
          <p:cNvPr id="4" name="Picture 7" descr="Logo&#10;&#10;Description automatically generated">
            <a:hlinkClick r:id="rId11" action="ppaction://hlinksldjump"/>
            <a:extLst>
              <a:ext uri="{FF2B5EF4-FFF2-40B4-BE49-F238E27FC236}">
                <a16:creationId xmlns:a16="http://schemas.microsoft.com/office/drawing/2014/main" id="{137903D7-1EBE-6D74-0179-B52162E7B9FC}"/>
              </a:ext>
            </a:extLst>
          </p:cNvPr>
          <p:cNvPicPr>
            <a:picLocks noChangeAspect="1"/>
          </p:cNvPicPr>
          <p:nvPr/>
        </p:nvPicPr>
        <p:blipFill>
          <a:blip r:embed="rId12">
            <a:duotone>
              <a:prstClr val="black"/>
              <a:srgbClr val="00000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8108000" y="4652657"/>
            <a:ext cx="924966" cy="490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0323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m 14">
            <a:extLst>
              <a:ext uri="{FF2B5EF4-FFF2-40B4-BE49-F238E27FC236}">
                <a16:creationId xmlns:a16="http://schemas.microsoft.com/office/drawing/2014/main" id="{A33C3A98-1203-2DAA-ACBC-EAC541198D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0CD1421B-26F5-856C-8CAE-BCABC40A34DE}"/>
              </a:ext>
            </a:extLst>
          </p:cNvPr>
          <p:cNvSpPr/>
          <p:nvPr/>
        </p:nvSpPr>
        <p:spPr>
          <a:xfrm>
            <a:off x="4307346" y="4192453"/>
            <a:ext cx="2415427" cy="23847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7" name="Retângulo 26">
            <a:extLst>
              <a:ext uri="{FF2B5EF4-FFF2-40B4-BE49-F238E27FC236}">
                <a16:creationId xmlns:a16="http://schemas.microsoft.com/office/drawing/2014/main" id="{1AE8B75F-B940-AF1B-E46B-4EB0817FAAB1}"/>
              </a:ext>
            </a:extLst>
          </p:cNvPr>
          <p:cNvSpPr/>
          <p:nvPr/>
        </p:nvSpPr>
        <p:spPr>
          <a:xfrm>
            <a:off x="3020197" y="2014726"/>
            <a:ext cx="5043148" cy="18621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5" name="Retângulo 34">
            <a:extLst>
              <a:ext uri="{FF2B5EF4-FFF2-40B4-BE49-F238E27FC236}">
                <a16:creationId xmlns:a16="http://schemas.microsoft.com/office/drawing/2014/main" id="{74E07ACA-AC82-9F13-2C1B-970DFFB51E63}"/>
              </a:ext>
            </a:extLst>
          </p:cNvPr>
          <p:cNvSpPr/>
          <p:nvPr/>
        </p:nvSpPr>
        <p:spPr>
          <a:xfrm>
            <a:off x="6474566" y="2532859"/>
            <a:ext cx="1523932" cy="1513357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4" name="Retângulo 33">
            <a:extLst>
              <a:ext uri="{FF2B5EF4-FFF2-40B4-BE49-F238E27FC236}">
                <a16:creationId xmlns:a16="http://schemas.microsoft.com/office/drawing/2014/main" id="{410B3B51-A2FD-D1C7-095C-1E3387B4D8C1}"/>
              </a:ext>
            </a:extLst>
          </p:cNvPr>
          <p:cNvSpPr/>
          <p:nvPr/>
        </p:nvSpPr>
        <p:spPr>
          <a:xfrm>
            <a:off x="4824068" y="2548090"/>
            <a:ext cx="1523932" cy="1513357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3" name="Retângulo 32">
            <a:extLst>
              <a:ext uri="{FF2B5EF4-FFF2-40B4-BE49-F238E27FC236}">
                <a16:creationId xmlns:a16="http://schemas.microsoft.com/office/drawing/2014/main" id="{EA761067-4BC6-CE8C-3321-0E40A7E851EB}"/>
              </a:ext>
            </a:extLst>
          </p:cNvPr>
          <p:cNvSpPr/>
          <p:nvPr/>
        </p:nvSpPr>
        <p:spPr>
          <a:xfrm>
            <a:off x="3184793" y="2544122"/>
            <a:ext cx="1523932" cy="1513357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83D8D741-7EE1-C2F7-C4F4-DCD5230F11A3}"/>
              </a:ext>
            </a:extLst>
          </p:cNvPr>
          <p:cNvSpPr/>
          <p:nvPr/>
        </p:nvSpPr>
        <p:spPr>
          <a:xfrm>
            <a:off x="1222498" y="2014727"/>
            <a:ext cx="1701068" cy="20314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Google Shape;114;p17">
            <a:extLst>
              <a:ext uri="{FF2B5EF4-FFF2-40B4-BE49-F238E27FC236}">
                <a16:creationId xmlns:a16="http://schemas.microsoft.com/office/drawing/2014/main" id="{C5B00FEE-5C73-6F77-7AA8-82EC93BAED65}"/>
              </a:ext>
            </a:extLst>
          </p:cNvPr>
          <p:cNvSpPr txBox="1"/>
          <p:nvPr/>
        </p:nvSpPr>
        <p:spPr>
          <a:xfrm>
            <a:off x="1312020" y="2630469"/>
            <a:ext cx="1438897" cy="274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nek Gujarati"/>
                <a:ea typeface="Anek Gujarati"/>
                <a:cs typeface="Anek Gujarati"/>
                <a:sym typeface="Anek Gujarati"/>
              </a:rPr>
              <a:t>Cenário: </a:t>
            </a:r>
          </a:p>
        </p:txBody>
      </p:sp>
      <p:sp>
        <p:nvSpPr>
          <p:cNvPr id="16" name="Google Shape;66;p14">
            <a:extLst>
              <a:ext uri="{FF2B5EF4-FFF2-40B4-BE49-F238E27FC236}">
                <a16:creationId xmlns:a16="http://schemas.microsoft.com/office/drawing/2014/main" id="{60087589-592D-493A-8C9F-6C9043836C69}"/>
              </a:ext>
            </a:extLst>
          </p:cNvPr>
          <p:cNvSpPr txBox="1"/>
          <p:nvPr/>
        </p:nvSpPr>
        <p:spPr>
          <a:xfrm>
            <a:off x="1408651" y="2842793"/>
            <a:ext cx="1653691" cy="1034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Faturamento de R$679 milhões.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3,5 mil colaboradores .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60 Profissionais SAP.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Usam SAP desde 2005.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Sede Minas Gerais / Brasil.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2EE62EB-50BD-C22C-3FB0-A00F3F605E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0998" y="460574"/>
            <a:ext cx="442002" cy="408002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67999E63-5D89-537C-553F-A7E4528E00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8651" y="2314334"/>
            <a:ext cx="192117" cy="192117"/>
          </a:xfrm>
          <a:prstGeom prst="rect">
            <a:avLst/>
          </a:prstGeom>
        </p:spPr>
      </p:pic>
      <p:sp>
        <p:nvSpPr>
          <p:cNvPr id="5" name="Elipse 4">
            <a:extLst>
              <a:ext uri="{FF2B5EF4-FFF2-40B4-BE49-F238E27FC236}">
                <a16:creationId xmlns:a16="http://schemas.microsoft.com/office/drawing/2014/main" id="{4C02F334-642D-A2C6-6AF4-84C896EF81BE}"/>
              </a:ext>
            </a:extLst>
          </p:cNvPr>
          <p:cNvSpPr/>
          <p:nvPr/>
        </p:nvSpPr>
        <p:spPr>
          <a:xfrm>
            <a:off x="1408651" y="2992582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B2387DB7-93B8-782D-8D92-3C3EA3F4E320}"/>
              </a:ext>
            </a:extLst>
          </p:cNvPr>
          <p:cNvSpPr/>
          <p:nvPr/>
        </p:nvSpPr>
        <p:spPr>
          <a:xfrm>
            <a:off x="1408650" y="3263232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4626B901-4A73-5AC0-B76F-C4C99C00D799}"/>
              </a:ext>
            </a:extLst>
          </p:cNvPr>
          <p:cNvSpPr/>
          <p:nvPr/>
        </p:nvSpPr>
        <p:spPr>
          <a:xfrm>
            <a:off x="1408650" y="3406759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6348156F-47C8-33D9-5C04-2912B2C080AC}"/>
              </a:ext>
            </a:extLst>
          </p:cNvPr>
          <p:cNvSpPr/>
          <p:nvPr/>
        </p:nvSpPr>
        <p:spPr>
          <a:xfrm>
            <a:off x="1411590" y="3542983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031F02D1-CF7D-215B-40BB-E28BDE8215E9}"/>
              </a:ext>
            </a:extLst>
          </p:cNvPr>
          <p:cNvSpPr/>
          <p:nvPr/>
        </p:nvSpPr>
        <p:spPr>
          <a:xfrm>
            <a:off x="1408649" y="3680483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1" name="Google Shape;114;p17">
            <a:extLst>
              <a:ext uri="{FF2B5EF4-FFF2-40B4-BE49-F238E27FC236}">
                <a16:creationId xmlns:a16="http://schemas.microsoft.com/office/drawing/2014/main" id="{8AF72BB1-1C9B-FE05-3E37-8C3CDB740F01}"/>
              </a:ext>
            </a:extLst>
          </p:cNvPr>
          <p:cNvSpPr txBox="1"/>
          <p:nvPr/>
        </p:nvSpPr>
        <p:spPr>
          <a:xfrm>
            <a:off x="4568867" y="2144162"/>
            <a:ext cx="2454294" cy="274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Anek Gujarati"/>
                <a:ea typeface="Anek Gujarati"/>
                <a:cs typeface="Anek Gujarati"/>
                <a:sym typeface="Anek Gujarati"/>
              </a:rPr>
              <a:t>Resultados obtidos com a </a:t>
            </a:r>
            <a:r>
              <a:rPr lang="pt-BR" sz="9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nek Gujarati"/>
                <a:ea typeface="Anek Gujarati"/>
                <a:cs typeface="Anek Gujarati"/>
                <a:sym typeface="Anek Gujarati"/>
              </a:rPr>
              <a:t>QAMetrik</a:t>
            </a:r>
            <a:r>
              <a:rPr lang="pt-BR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Anek Gujarati"/>
                <a:ea typeface="Anek Gujarati"/>
                <a:cs typeface="Anek Gujarati"/>
                <a:sym typeface="Anek Gujarati"/>
              </a:rPr>
              <a:t>:</a:t>
            </a:r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804C0B06-947A-D294-BCF9-A8E76B87AD57}"/>
              </a:ext>
            </a:extLst>
          </p:cNvPr>
          <p:cNvSpPr/>
          <p:nvPr/>
        </p:nvSpPr>
        <p:spPr>
          <a:xfrm>
            <a:off x="3123223" y="2481388"/>
            <a:ext cx="1523932" cy="1513357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4986C61E-07E8-BE1C-8714-5541D530B491}"/>
              </a:ext>
            </a:extLst>
          </p:cNvPr>
          <p:cNvSpPr/>
          <p:nvPr/>
        </p:nvSpPr>
        <p:spPr>
          <a:xfrm>
            <a:off x="4772008" y="2481388"/>
            <a:ext cx="1523932" cy="1513357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2" name="Retângulo 31">
            <a:extLst>
              <a:ext uri="{FF2B5EF4-FFF2-40B4-BE49-F238E27FC236}">
                <a16:creationId xmlns:a16="http://schemas.microsoft.com/office/drawing/2014/main" id="{C93AFF41-C1EC-A749-988A-03F57D56CDCB}"/>
              </a:ext>
            </a:extLst>
          </p:cNvPr>
          <p:cNvSpPr/>
          <p:nvPr/>
        </p:nvSpPr>
        <p:spPr>
          <a:xfrm>
            <a:off x="6422506" y="2481388"/>
            <a:ext cx="1523932" cy="1513357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6" name="Google Shape;114;p17">
            <a:extLst>
              <a:ext uri="{FF2B5EF4-FFF2-40B4-BE49-F238E27FC236}">
                <a16:creationId xmlns:a16="http://schemas.microsoft.com/office/drawing/2014/main" id="{9AD7D056-5C4C-D728-62C6-75130D1A6AFF}"/>
              </a:ext>
            </a:extLst>
          </p:cNvPr>
          <p:cNvSpPr txBox="1"/>
          <p:nvPr/>
        </p:nvSpPr>
        <p:spPr>
          <a:xfrm>
            <a:off x="3502180" y="2672601"/>
            <a:ext cx="785634" cy="274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nek Gujarati"/>
                <a:ea typeface="Anek Gujarati"/>
                <a:cs typeface="Anek Gujarati"/>
                <a:sym typeface="Anek Gujarati"/>
              </a:rPr>
              <a:t>203</a:t>
            </a:r>
          </a:p>
        </p:txBody>
      </p:sp>
      <p:sp>
        <p:nvSpPr>
          <p:cNvPr id="37" name="Google Shape;66;p14">
            <a:extLst>
              <a:ext uri="{FF2B5EF4-FFF2-40B4-BE49-F238E27FC236}">
                <a16:creationId xmlns:a16="http://schemas.microsoft.com/office/drawing/2014/main" id="{27A629D5-9A94-96F3-6C84-EAC73E41D26B}"/>
              </a:ext>
            </a:extLst>
          </p:cNvPr>
          <p:cNvSpPr txBox="1"/>
          <p:nvPr/>
        </p:nvSpPr>
        <p:spPr>
          <a:xfrm>
            <a:off x="3463803" y="2516580"/>
            <a:ext cx="887195" cy="326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Aumento de</a:t>
            </a:r>
          </a:p>
        </p:txBody>
      </p:sp>
      <p:sp>
        <p:nvSpPr>
          <p:cNvPr id="38" name="Google Shape;66;p14">
            <a:extLst>
              <a:ext uri="{FF2B5EF4-FFF2-40B4-BE49-F238E27FC236}">
                <a16:creationId xmlns:a16="http://schemas.microsoft.com/office/drawing/2014/main" id="{E3C1C688-8941-F860-A072-107FF9645509}"/>
              </a:ext>
            </a:extLst>
          </p:cNvPr>
          <p:cNvSpPr txBox="1"/>
          <p:nvPr/>
        </p:nvSpPr>
        <p:spPr>
          <a:xfrm>
            <a:off x="3610587" y="2904884"/>
            <a:ext cx="887195" cy="326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objetos</a:t>
            </a:r>
          </a:p>
        </p:txBody>
      </p:sp>
      <p:pic>
        <p:nvPicPr>
          <p:cNvPr id="40" name="Gráfico 39">
            <a:extLst>
              <a:ext uri="{FF2B5EF4-FFF2-40B4-BE49-F238E27FC236}">
                <a16:creationId xmlns:a16="http://schemas.microsoft.com/office/drawing/2014/main" id="{B6D9ECF4-F345-3DDC-5409-0DB6935E6F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6200000">
            <a:off x="3255264" y="2412743"/>
            <a:ext cx="290513" cy="200025"/>
          </a:xfrm>
          <a:prstGeom prst="rect">
            <a:avLst/>
          </a:prstGeom>
        </p:spPr>
      </p:pic>
      <p:sp>
        <p:nvSpPr>
          <p:cNvPr id="41" name="Retângulo 40">
            <a:extLst>
              <a:ext uri="{FF2B5EF4-FFF2-40B4-BE49-F238E27FC236}">
                <a16:creationId xmlns:a16="http://schemas.microsoft.com/office/drawing/2014/main" id="{CC9E800F-EC32-B81A-B985-87D576F6E56A}"/>
              </a:ext>
            </a:extLst>
          </p:cNvPr>
          <p:cNvSpPr/>
          <p:nvPr/>
        </p:nvSpPr>
        <p:spPr>
          <a:xfrm>
            <a:off x="3071146" y="3189642"/>
            <a:ext cx="5043148" cy="14953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2" name="Google Shape;66;p14">
            <a:extLst>
              <a:ext uri="{FF2B5EF4-FFF2-40B4-BE49-F238E27FC236}">
                <a16:creationId xmlns:a16="http://schemas.microsoft.com/office/drawing/2014/main" id="{236EAEC8-987B-ABD0-2C47-E8E2F02FFF02}"/>
              </a:ext>
            </a:extLst>
          </p:cNvPr>
          <p:cNvSpPr txBox="1"/>
          <p:nvPr/>
        </p:nvSpPr>
        <p:spPr>
          <a:xfrm>
            <a:off x="3081435" y="3387700"/>
            <a:ext cx="1649009" cy="556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Volume total de objetos no ambiente de produção do cliente.</a:t>
            </a:r>
          </a:p>
        </p:txBody>
      </p:sp>
      <p:sp>
        <p:nvSpPr>
          <p:cNvPr id="43" name="Google Shape;114;p17">
            <a:extLst>
              <a:ext uri="{FF2B5EF4-FFF2-40B4-BE49-F238E27FC236}">
                <a16:creationId xmlns:a16="http://schemas.microsoft.com/office/drawing/2014/main" id="{D14B6849-F5D1-0ADE-2CD6-6F38FC9A40E8}"/>
              </a:ext>
            </a:extLst>
          </p:cNvPr>
          <p:cNvSpPr txBox="1"/>
          <p:nvPr/>
        </p:nvSpPr>
        <p:spPr>
          <a:xfrm>
            <a:off x="5118823" y="2688565"/>
            <a:ext cx="846192" cy="274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000" b="1" dirty="0">
                <a:solidFill>
                  <a:srgbClr val="00B050"/>
                </a:solidFill>
                <a:latin typeface="Anek Gujarati"/>
                <a:ea typeface="Anek Gujarati"/>
                <a:cs typeface="Anek Gujarati"/>
                <a:sym typeface="Anek Gujarati"/>
              </a:rPr>
              <a:t>11.313</a:t>
            </a:r>
          </a:p>
        </p:txBody>
      </p:sp>
      <p:sp>
        <p:nvSpPr>
          <p:cNvPr id="44" name="Google Shape;66;p14">
            <a:extLst>
              <a:ext uri="{FF2B5EF4-FFF2-40B4-BE49-F238E27FC236}">
                <a16:creationId xmlns:a16="http://schemas.microsoft.com/office/drawing/2014/main" id="{41C71A49-B01C-66F2-280C-9B24CF86F544}"/>
              </a:ext>
            </a:extLst>
          </p:cNvPr>
          <p:cNvSpPr txBox="1"/>
          <p:nvPr/>
        </p:nvSpPr>
        <p:spPr>
          <a:xfrm>
            <a:off x="5065684" y="2532544"/>
            <a:ext cx="887195" cy="326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Redução de</a:t>
            </a:r>
          </a:p>
        </p:txBody>
      </p:sp>
      <p:sp>
        <p:nvSpPr>
          <p:cNvPr id="45" name="Google Shape;66;p14">
            <a:extLst>
              <a:ext uri="{FF2B5EF4-FFF2-40B4-BE49-F238E27FC236}">
                <a16:creationId xmlns:a16="http://schemas.microsoft.com/office/drawing/2014/main" id="{5F48B656-B6F3-86FB-5041-8885A538D940}"/>
              </a:ext>
            </a:extLst>
          </p:cNvPr>
          <p:cNvSpPr txBox="1"/>
          <p:nvPr/>
        </p:nvSpPr>
        <p:spPr>
          <a:xfrm>
            <a:off x="5090376" y="2920848"/>
            <a:ext cx="887195" cy="326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dirty="0">
                <a:solidFill>
                  <a:srgbClr val="00B050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problemas</a:t>
            </a:r>
          </a:p>
        </p:txBody>
      </p:sp>
      <p:pic>
        <p:nvPicPr>
          <p:cNvPr id="46" name="Gráfico 45">
            <a:extLst>
              <a:ext uri="{FF2B5EF4-FFF2-40B4-BE49-F238E27FC236}">
                <a16:creationId xmlns:a16="http://schemas.microsoft.com/office/drawing/2014/main" id="{EDFC1AA1-F4EA-492A-E301-00F7801E67E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6200000">
            <a:off x="4871907" y="2428707"/>
            <a:ext cx="290513" cy="200025"/>
          </a:xfrm>
          <a:prstGeom prst="rect">
            <a:avLst/>
          </a:prstGeom>
        </p:spPr>
      </p:pic>
      <p:sp>
        <p:nvSpPr>
          <p:cNvPr id="47" name="Google Shape;66;p14">
            <a:extLst>
              <a:ext uri="{FF2B5EF4-FFF2-40B4-BE49-F238E27FC236}">
                <a16:creationId xmlns:a16="http://schemas.microsoft.com/office/drawing/2014/main" id="{8A64C768-7FE8-F02E-9A6A-67E9C25EC971}"/>
              </a:ext>
            </a:extLst>
          </p:cNvPr>
          <p:cNvSpPr txBox="1"/>
          <p:nvPr/>
        </p:nvSpPr>
        <p:spPr>
          <a:xfrm>
            <a:off x="4698078" y="3403664"/>
            <a:ext cx="1649009" cy="556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Volume total de problemas encontrados no ambiente de produção do cliente.</a:t>
            </a:r>
          </a:p>
        </p:txBody>
      </p:sp>
      <p:sp>
        <p:nvSpPr>
          <p:cNvPr id="48" name="Google Shape;114;p17">
            <a:extLst>
              <a:ext uri="{FF2B5EF4-FFF2-40B4-BE49-F238E27FC236}">
                <a16:creationId xmlns:a16="http://schemas.microsoft.com/office/drawing/2014/main" id="{57DD708F-E463-CDB8-B128-21E35F4C655C}"/>
              </a:ext>
            </a:extLst>
          </p:cNvPr>
          <p:cNvSpPr txBox="1"/>
          <p:nvPr/>
        </p:nvSpPr>
        <p:spPr>
          <a:xfrm>
            <a:off x="6792123" y="2688565"/>
            <a:ext cx="834056" cy="274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000" b="1" dirty="0">
                <a:solidFill>
                  <a:srgbClr val="00B050"/>
                </a:solidFill>
                <a:latin typeface="Anek Gujarati"/>
                <a:ea typeface="Anek Gujarati"/>
                <a:cs typeface="Anek Gujarati"/>
                <a:sym typeface="Anek Gujarati"/>
              </a:rPr>
              <a:t>6.733</a:t>
            </a:r>
          </a:p>
        </p:txBody>
      </p:sp>
      <p:sp>
        <p:nvSpPr>
          <p:cNvPr id="49" name="Google Shape;66;p14">
            <a:extLst>
              <a:ext uri="{FF2B5EF4-FFF2-40B4-BE49-F238E27FC236}">
                <a16:creationId xmlns:a16="http://schemas.microsoft.com/office/drawing/2014/main" id="{B83841FE-29BB-A224-0148-19280CE7345D}"/>
              </a:ext>
            </a:extLst>
          </p:cNvPr>
          <p:cNvSpPr txBox="1"/>
          <p:nvPr/>
        </p:nvSpPr>
        <p:spPr>
          <a:xfrm>
            <a:off x="6738984" y="2532544"/>
            <a:ext cx="887195" cy="326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Redução de</a:t>
            </a:r>
          </a:p>
        </p:txBody>
      </p:sp>
      <p:sp>
        <p:nvSpPr>
          <p:cNvPr id="50" name="Google Shape;66;p14">
            <a:extLst>
              <a:ext uri="{FF2B5EF4-FFF2-40B4-BE49-F238E27FC236}">
                <a16:creationId xmlns:a16="http://schemas.microsoft.com/office/drawing/2014/main" id="{37781698-723B-BCB3-476D-560A0D9CF63E}"/>
              </a:ext>
            </a:extLst>
          </p:cNvPr>
          <p:cNvSpPr txBox="1"/>
          <p:nvPr/>
        </p:nvSpPr>
        <p:spPr>
          <a:xfrm>
            <a:off x="6763676" y="2920848"/>
            <a:ext cx="887195" cy="326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dirty="0">
                <a:solidFill>
                  <a:srgbClr val="00B050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horas</a:t>
            </a:r>
          </a:p>
        </p:txBody>
      </p:sp>
      <p:pic>
        <p:nvPicPr>
          <p:cNvPr id="51" name="Gráfico 50">
            <a:extLst>
              <a:ext uri="{FF2B5EF4-FFF2-40B4-BE49-F238E27FC236}">
                <a16:creationId xmlns:a16="http://schemas.microsoft.com/office/drawing/2014/main" id="{E8FB4DFA-0788-7D36-7FB0-AAF2F704597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6200000">
            <a:off x="6545207" y="2428707"/>
            <a:ext cx="290513" cy="200025"/>
          </a:xfrm>
          <a:prstGeom prst="rect">
            <a:avLst/>
          </a:prstGeom>
        </p:spPr>
      </p:pic>
      <p:sp>
        <p:nvSpPr>
          <p:cNvPr id="52" name="Google Shape;66;p14">
            <a:extLst>
              <a:ext uri="{FF2B5EF4-FFF2-40B4-BE49-F238E27FC236}">
                <a16:creationId xmlns:a16="http://schemas.microsoft.com/office/drawing/2014/main" id="{B91DBFEF-A0FB-D3F1-4EB6-9FDCD01853B5}"/>
              </a:ext>
            </a:extLst>
          </p:cNvPr>
          <p:cNvSpPr txBox="1"/>
          <p:nvPr/>
        </p:nvSpPr>
        <p:spPr>
          <a:xfrm>
            <a:off x="6371378" y="3403664"/>
            <a:ext cx="1649009" cy="680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Volume total de retrabalho considerando o tempo para correção dos problemas encontrados.</a:t>
            </a:r>
          </a:p>
        </p:txBody>
      </p:sp>
      <p:sp>
        <p:nvSpPr>
          <p:cNvPr id="53" name="Google Shape;66;p14">
            <a:extLst>
              <a:ext uri="{FF2B5EF4-FFF2-40B4-BE49-F238E27FC236}">
                <a16:creationId xmlns:a16="http://schemas.microsoft.com/office/drawing/2014/main" id="{70449F67-CE86-45C1-A34A-313815EF0785}"/>
              </a:ext>
            </a:extLst>
          </p:cNvPr>
          <p:cNvSpPr txBox="1"/>
          <p:nvPr/>
        </p:nvSpPr>
        <p:spPr>
          <a:xfrm>
            <a:off x="6410370" y="3108974"/>
            <a:ext cx="1649009" cy="3085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 b="1" dirty="0">
                <a:solidFill>
                  <a:schemeClr val="bg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Volume de retrabalho</a:t>
            </a:r>
          </a:p>
        </p:txBody>
      </p:sp>
      <p:sp>
        <p:nvSpPr>
          <p:cNvPr id="54" name="Google Shape;66;p14">
            <a:extLst>
              <a:ext uri="{FF2B5EF4-FFF2-40B4-BE49-F238E27FC236}">
                <a16:creationId xmlns:a16="http://schemas.microsoft.com/office/drawing/2014/main" id="{249F45EE-B2D7-6E13-A619-62E2645B537D}"/>
              </a:ext>
            </a:extLst>
          </p:cNvPr>
          <p:cNvSpPr txBox="1"/>
          <p:nvPr/>
        </p:nvSpPr>
        <p:spPr>
          <a:xfrm>
            <a:off x="4714531" y="3117453"/>
            <a:ext cx="1649009" cy="3085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 b="1" dirty="0">
                <a:solidFill>
                  <a:schemeClr val="bg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Problemas encontrados</a:t>
            </a:r>
          </a:p>
        </p:txBody>
      </p:sp>
      <p:sp>
        <p:nvSpPr>
          <p:cNvPr id="55" name="Google Shape;66;p14">
            <a:extLst>
              <a:ext uri="{FF2B5EF4-FFF2-40B4-BE49-F238E27FC236}">
                <a16:creationId xmlns:a16="http://schemas.microsoft.com/office/drawing/2014/main" id="{55647637-FC02-3D88-1C96-FE64C27CC073}"/>
              </a:ext>
            </a:extLst>
          </p:cNvPr>
          <p:cNvSpPr txBox="1"/>
          <p:nvPr/>
        </p:nvSpPr>
        <p:spPr>
          <a:xfrm>
            <a:off x="3077469" y="3110480"/>
            <a:ext cx="1649009" cy="3085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 b="1" dirty="0">
                <a:solidFill>
                  <a:schemeClr val="bg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Objetos do ambiente</a:t>
            </a:r>
          </a:p>
        </p:txBody>
      </p:sp>
      <p:sp>
        <p:nvSpPr>
          <p:cNvPr id="3" name="Google Shape;66;p14">
            <a:extLst>
              <a:ext uri="{FF2B5EF4-FFF2-40B4-BE49-F238E27FC236}">
                <a16:creationId xmlns:a16="http://schemas.microsoft.com/office/drawing/2014/main" id="{9BA68503-C0DB-52A9-BD82-7864DA43416D}"/>
              </a:ext>
            </a:extLst>
          </p:cNvPr>
          <p:cNvSpPr txBox="1"/>
          <p:nvPr/>
        </p:nvSpPr>
        <p:spPr>
          <a:xfrm>
            <a:off x="4346289" y="4156834"/>
            <a:ext cx="2400943" cy="326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b="1" dirty="0">
                <a:solidFill>
                  <a:schemeClr val="bg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Economia feita paga 8 anos de </a:t>
            </a:r>
            <a:r>
              <a:rPr lang="pt-BR" sz="800" b="1" dirty="0" err="1">
                <a:solidFill>
                  <a:schemeClr val="bg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QAMetrik</a:t>
            </a:r>
            <a:endParaRPr lang="pt-BR" sz="800" b="1" dirty="0">
              <a:solidFill>
                <a:schemeClr val="bg1"/>
              </a:solidFill>
              <a:latin typeface="Montserrat" pitchFamily="2" charset="0"/>
              <a:ea typeface="Anek Gujarati"/>
              <a:cs typeface="Anek Gujarati"/>
              <a:sym typeface="Anek Gujarati"/>
            </a:endParaRP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9B6508CA-DBBC-C2A2-1D3C-6E81D40CE5F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87753" y="1132737"/>
            <a:ext cx="1562227" cy="480873"/>
          </a:xfrm>
          <a:prstGeom prst="rect">
            <a:avLst/>
          </a:prstGeom>
        </p:spPr>
      </p:pic>
      <p:pic>
        <p:nvPicPr>
          <p:cNvPr id="4" name="Picture 7" descr="Logo&#10;&#10;Description automatically generated">
            <a:hlinkClick r:id="rId11" action="ppaction://hlinksldjump"/>
            <a:extLst>
              <a:ext uri="{FF2B5EF4-FFF2-40B4-BE49-F238E27FC236}">
                <a16:creationId xmlns:a16="http://schemas.microsoft.com/office/drawing/2014/main" id="{1913EBA8-0B39-93A6-233F-12F888CE7F1D}"/>
              </a:ext>
            </a:extLst>
          </p:cNvPr>
          <p:cNvPicPr>
            <a:picLocks noChangeAspect="1"/>
          </p:cNvPicPr>
          <p:nvPr/>
        </p:nvPicPr>
        <p:blipFill>
          <a:blip r:embed="rId12">
            <a:duotone>
              <a:prstClr val="black"/>
              <a:srgbClr val="00000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8108000" y="4652657"/>
            <a:ext cx="924966" cy="490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7663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m 14">
            <a:extLst>
              <a:ext uri="{FF2B5EF4-FFF2-40B4-BE49-F238E27FC236}">
                <a16:creationId xmlns:a16="http://schemas.microsoft.com/office/drawing/2014/main" id="{A33C3A98-1203-2DAA-ACBC-EAC541198D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83D8D741-7EE1-C2F7-C4F4-DCD5230F11A3}"/>
              </a:ext>
            </a:extLst>
          </p:cNvPr>
          <p:cNvSpPr/>
          <p:nvPr/>
        </p:nvSpPr>
        <p:spPr>
          <a:xfrm>
            <a:off x="800466" y="1998920"/>
            <a:ext cx="1782873" cy="16049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Google Shape;114;p17">
            <a:extLst>
              <a:ext uri="{FF2B5EF4-FFF2-40B4-BE49-F238E27FC236}">
                <a16:creationId xmlns:a16="http://schemas.microsoft.com/office/drawing/2014/main" id="{C5B00FEE-5C73-6F77-7AA8-82EC93BAED65}"/>
              </a:ext>
            </a:extLst>
          </p:cNvPr>
          <p:cNvSpPr txBox="1"/>
          <p:nvPr/>
        </p:nvSpPr>
        <p:spPr>
          <a:xfrm>
            <a:off x="889989" y="2397741"/>
            <a:ext cx="1438897" cy="274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nek Gujarati"/>
                <a:ea typeface="Anek Gujarati"/>
                <a:cs typeface="Anek Gujarati"/>
                <a:sym typeface="Anek Gujarati"/>
              </a:rPr>
              <a:t>Cenário: </a:t>
            </a:r>
          </a:p>
        </p:txBody>
      </p:sp>
      <p:sp>
        <p:nvSpPr>
          <p:cNvPr id="16" name="Google Shape;66;p14">
            <a:extLst>
              <a:ext uri="{FF2B5EF4-FFF2-40B4-BE49-F238E27FC236}">
                <a16:creationId xmlns:a16="http://schemas.microsoft.com/office/drawing/2014/main" id="{60087589-592D-493A-8C9F-6C9043836C69}"/>
              </a:ext>
            </a:extLst>
          </p:cNvPr>
          <p:cNvSpPr txBox="1"/>
          <p:nvPr/>
        </p:nvSpPr>
        <p:spPr>
          <a:xfrm>
            <a:off x="986620" y="2610065"/>
            <a:ext cx="1653691" cy="892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Faturamento de 1 BI.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800 colaboradores.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20 Profissionais SAP.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Usam SAP desde 2018.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Sede Minas Gerais / Brasil.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2EE62EB-50BD-C22C-3FB0-A00F3F605E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0998" y="460574"/>
            <a:ext cx="442002" cy="408002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67999E63-5D89-537C-553F-A7E4528E00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6620" y="2179204"/>
            <a:ext cx="192117" cy="192117"/>
          </a:xfrm>
          <a:prstGeom prst="rect">
            <a:avLst/>
          </a:prstGeom>
        </p:spPr>
      </p:pic>
      <p:sp>
        <p:nvSpPr>
          <p:cNvPr id="5" name="Elipse 4">
            <a:extLst>
              <a:ext uri="{FF2B5EF4-FFF2-40B4-BE49-F238E27FC236}">
                <a16:creationId xmlns:a16="http://schemas.microsoft.com/office/drawing/2014/main" id="{4C02F334-642D-A2C6-6AF4-84C896EF81BE}"/>
              </a:ext>
            </a:extLst>
          </p:cNvPr>
          <p:cNvSpPr/>
          <p:nvPr/>
        </p:nvSpPr>
        <p:spPr>
          <a:xfrm>
            <a:off x="986620" y="2759854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B2387DB7-93B8-782D-8D92-3C3EA3F4E320}"/>
              </a:ext>
            </a:extLst>
          </p:cNvPr>
          <p:cNvSpPr/>
          <p:nvPr/>
        </p:nvSpPr>
        <p:spPr>
          <a:xfrm>
            <a:off x="986619" y="3030504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4626B901-4A73-5AC0-B76F-C4C99C00D799}"/>
              </a:ext>
            </a:extLst>
          </p:cNvPr>
          <p:cNvSpPr/>
          <p:nvPr/>
        </p:nvSpPr>
        <p:spPr>
          <a:xfrm>
            <a:off x="986619" y="3174031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6348156F-47C8-33D9-5C04-2912B2C080AC}"/>
              </a:ext>
            </a:extLst>
          </p:cNvPr>
          <p:cNvSpPr/>
          <p:nvPr/>
        </p:nvSpPr>
        <p:spPr>
          <a:xfrm>
            <a:off x="989559" y="3310255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031F02D1-CF7D-215B-40BB-E28BDE8215E9}"/>
              </a:ext>
            </a:extLst>
          </p:cNvPr>
          <p:cNvSpPr/>
          <p:nvPr/>
        </p:nvSpPr>
        <p:spPr>
          <a:xfrm>
            <a:off x="986618" y="2890770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2" name="Retângulo 71">
            <a:extLst>
              <a:ext uri="{FF2B5EF4-FFF2-40B4-BE49-F238E27FC236}">
                <a16:creationId xmlns:a16="http://schemas.microsoft.com/office/drawing/2014/main" id="{55E25F25-D62C-DB4E-5F03-48E854F4FE44}"/>
              </a:ext>
            </a:extLst>
          </p:cNvPr>
          <p:cNvSpPr/>
          <p:nvPr/>
        </p:nvSpPr>
        <p:spPr>
          <a:xfrm>
            <a:off x="2666919" y="1998920"/>
            <a:ext cx="1839845" cy="16049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3" name="Google Shape;114;p17">
            <a:extLst>
              <a:ext uri="{FF2B5EF4-FFF2-40B4-BE49-F238E27FC236}">
                <a16:creationId xmlns:a16="http://schemas.microsoft.com/office/drawing/2014/main" id="{611D0733-4BA8-6A74-9496-C6D781084F31}"/>
              </a:ext>
            </a:extLst>
          </p:cNvPr>
          <p:cNvSpPr txBox="1"/>
          <p:nvPr/>
        </p:nvSpPr>
        <p:spPr>
          <a:xfrm>
            <a:off x="2756442" y="2397741"/>
            <a:ext cx="1438897" cy="274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nek Gujarati"/>
                <a:ea typeface="Anek Gujarati"/>
                <a:cs typeface="Anek Gujarati"/>
                <a:sym typeface="Anek Gujarati"/>
              </a:rPr>
              <a:t>Projeto:</a:t>
            </a:r>
          </a:p>
        </p:txBody>
      </p:sp>
      <p:sp>
        <p:nvSpPr>
          <p:cNvPr id="74" name="Google Shape;66;p14">
            <a:extLst>
              <a:ext uri="{FF2B5EF4-FFF2-40B4-BE49-F238E27FC236}">
                <a16:creationId xmlns:a16="http://schemas.microsoft.com/office/drawing/2014/main" id="{C4C54BDB-D202-441F-F90E-D2E98312F788}"/>
              </a:ext>
            </a:extLst>
          </p:cNvPr>
          <p:cNvSpPr txBox="1"/>
          <p:nvPr/>
        </p:nvSpPr>
        <p:spPr>
          <a:xfrm>
            <a:off x="2853073" y="2610065"/>
            <a:ext cx="1653691" cy="892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15 profissionais 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3 Squads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     PP - 1 Funcional 4 ABAPS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     FI - 1 Funcional 4 ABAPS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     SD - 1 Funcional 4 ABAPS</a:t>
            </a:r>
          </a:p>
        </p:txBody>
      </p:sp>
      <p:sp>
        <p:nvSpPr>
          <p:cNvPr id="76" name="Elipse 75">
            <a:extLst>
              <a:ext uri="{FF2B5EF4-FFF2-40B4-BE49-F238E27FC236}">
                <a16:creationId xmlns:a16="http://schemas.microsoft.com/office/drawing/2014/main" id="{E45A2223-A790-455F-BB8D-2CC1DD542E35}"/>
              </a:ext>
            </a:extLst>
          </p:cNvPr>
          <p:cNvSpPr/>
          <p:nvPr/>
        </p:nvSpPr>
        <p:spPr>
          <a:xfrm>
            <a:off x="2853073" y="2759854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7" name="Elipse 76">
            <a:extLst>
              <a:ext uri="{FF2B5EF4-FFF2-40B4-BE49-F238E27FC236}">
                <a16:creationId xmlns:a16="http://schemas.microsoft.com/office/drawing/2014/main" id="{EBB0899C-F243-6A85-593D-909588C6BFA3}"/>
              </a:ext>
            </a:extLst>
          </p:cNvPr>
          <p:cNvSpPr/>
          <p:nvPr/>
        </p:nvSpPr>
        <p:spPr>
          <a:xfrm>
            <a:off x="2987849" y="3030504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8" name="Elipse 77">
            <a:extLst>
              <a:ext uri="{FF2B5EF4-FFF2-40B4-BE49-F238E27FC236}">
                <a16:creationId xmlns:a16="http://schemas.microsoft.com/office/drawing/2014/main" id="{15F05E1E-5AFC-0F88-9368-5FC9E3A67266}"/>
              </a:ext>
            </a:extLst>
          </p:cNvPr>
          <p:cNvSpPr/>
          <p:nvPr/>
        </p:nvSpPr>
        <p:spPr>
          <a:xfrm>
            <a:off x="2987848" y="3174031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9" name="Elipse 78">
            <a:extLst>
              <a:ext uri="{FF2B5EF4-FFF2-40B4-BE49-F238E27FC236}">
                <a16:creationId xmlns:a16="http://schemas.microsoft.com/office/drawing/2014/main" id="{C11AA9CF-C43A-D546-80FF-131D279C64AE}"/>
              </a:ext>
            </a:extLst>
          </p:cNvPr>
          <p:cNvSpPr/>
          <p:nvPr/>
        </p:nvSpPr>
        <p:spPr>
          <a:xfrm>
            <a:off x="2983578" y="3310255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80" name="Elipse 79">
            <a:extLst>
              <a:ext uri="{FF2B5EF4-FFF2-40B4-BE49-F238E27FC236}">
                <a16:creationId xmlns:a16="http://schemas.microsoft.com/office/drawing/2014/main" id="{D511DEBE-5C80-6F58-814C-512F62114CCE}"/>
              </a:ext>
            </a:extLst>
          </p:cNvPr>
          <p:cNvSpPr/>
          <p:nvPr/>
        </p:nvSpPr>
        <p:spPr>
          <a:xfrm>
            <a:off x="2853071" y="2890770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81" name="Retângulo 80">
            <a:extLst>
              <a:ext uri="{FF2B5EF4-FFF2-40B4-BE49-F238E27FC236}">
                <a16:creationId xmlns:a16="http://schemas.microsoft.com/office/drawing/2014/main" id="{C2ED7665-AD7A-3CE5-DD14-98113D22ED79}"/>
              </a:ext>
            </a:extLst>
          </p:cNvPr>
          <p:cNvSpPr/>
          <p:nvPr/>
        </p:nvSpPr>
        <p:spPr>
          <a:xfrm>
            <a:off x="4592171" y="1998919"/>
            <a:ext cx="3803683" cy="20142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82" name="Google Shape;114;p17">
            <a:extLst>
              <a:ext uri="{FF2B5EF4-FFF2-40B4-BE49-F238E27FC236}">
                <a16:creationId xmlns:a16="http://schemas.microsoft.com/office/drawing/2014/main" id="{545DEE78-663A-7419-CB27-414A24128C70}"/>
              </a:ext>
            </a:extLst>
          </p:cNvPr>
          <p:cNvSpPr txBox="1"/>
          <p:nvPr/>
        </p:nvSpPr>
        <p:spPr>
          <a:xfrm>
            <a:off x="4681694" y="2397741"/>
            <a:ext cx="2499223" cy="274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nek Gujarati"/>
                <a:ea typeface="Anek Gujarati"/>
                <a:cs typeface="Anek Gujarati"/>
                <a:sym typeface="Anek Gujarati"/>
              </a:rPr>
              <a:t>Resultados obtidos com a </a:t>
            </a:r>
            <a:r>
              <a:rPr lang="pt-BR" sz="11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nek Gujarati"/>
                <a:ea typeface="Anek Gujarati"/>
                <a:cs typeface="Anek Gujarati"/>
                <a:sym typeface="Anek Gujarati"/>
              </a:rPr>
              <a:t>QAMetrik</a:t>
            </a:r>
            <a:r>
              <a:rPr lang="pt-BR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nek Gujarati"/>
                <a:ea typeface="Anek Gujarati"/>
                <a:cs typeface="Anek Gujarati"/>
                <a:sym typeface="Anek Gujarati"/>
              </a:rPr>
              <a:t>:</a:t>
            </a:r>
          </a:p>
        </p:txBody>
      </p:sp>
      <p:sp>
        <p:nvSpPr>
          <p:cNvPr id="83" name="Google Shape;66;p14">
            <a:extLst>
              <a:ext uri="{FF2B5EF4-FFF2-40B4-BE49-F238E27FC236}">
                <a16:creationId xmlns:a16="http://schemas.microsoft.com/office/drawing/2014/main" id="{40F939C0-D9D7-8904-B22E-71B03AA197E1}"/>
              </a:ext>
            </a:extLst>
          </p:cNvPr>
          <p:cNvSpPr txBox="1"/>
          <p:nvPr/>
        </p:nvSpPr>
        <p:spPr>
          <a:xfrm>
            <a:off x="4778325" y="2610065"/>
            <a:ext cx="3432092" cy="13172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Ganhos de produtividade nos desenvolvimentos superior a 25%.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Os times tem total visibilidade dos incidentes e projetos.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Previsibilidade da produtividade dos times. 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Redução de incidentes.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Ampliação de entregas de projetos.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Atendimento das metas de fechamento nunca atingidas antes da implementação do modelo.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Baixo custo para gerir o processo de desenvolvimento.</a:t>
            </a:r>
          </a:p>
        </p:txBody>
      </p:sp>
      <p:sp>
        <p:nvSpPr>
          <p:cNvPr id="84" name="Elipse 83">
            <a:extLst>
              <a:ext uri="{FF2B5EF4-FFF2-40B4-BE49-F238E27FC236}">
                <a16:creationId xmlns:a16="http://schemas.microsoft.com/office/drawing/2014/main" id="{73346F6A-F3DD-836D-599B-8B9D7813155B}"/>
              </a:ext>
            </a:extLst>
          </p:cNvPr>
          <p:cNvSpPr/>
          <p:nvPr/>
        </p:nvSpPr>
        <p:spPr>
          <a:xfrm>
            <a:off x="4778325" y="2759854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88" name="Elipse 87">
            <a:extLst>
              <a:ext uri="{FF2B5EF4-FFF2-40B4-BE49-F238E27FC236}">
                <a16:creationId xmlns:a16="http://schemas.microsoft.com/office/drawing/2014/main" id="{7BAA1A4B-5E41-ABDD-A6DC-A9D1C450A0A6}"/>
              </a:ext>
            </a:extLst>
          </p:cNvPr>
          <p:cNvSpPr/>
          <p:nvPr/>
        </p:nvSpPr>
        <p:spPr>
          <a:xfrm>
            <a:off x="4778323" y="2890770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89" name="Elipse 88">
            <a:extLst>
              <a:ext uri="{FF2B5EF4-FFF2-40B4-BE49-F238E27FC236}">
                <a16:creationId xmlns:a16="http://schemas.microsoft.com/office/drawing/2014/main" id="{9FC0A47A-0A86-5D75-637C-DF3B475F5DFF}"/>
              </a:ext>
            </a:extLst>
          </p:cNvPr>
          <p:cNvSpPr/>
          <p:nvPr/>
        </p:nvSpPr>
        <p:spPr>
          <a:xfrm>
            <a:off x="4778323" y="3025336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0" name="Elipse 89">
            <a:extLst>
              <a:ext uri="{FF2B5EF4-FFF2-40B4-BE49-F238E27FC236}">
                <a16:creationId xmlns:a16="http://schemas.microsoft.com/office/drawing/2014/main" id="{4D7F7A8A-6218-8216-D8A3-F84DCB3FA30E}"/>
              </a:ext>
            </a:extLst>
          </p:cNvPr>
          <p:cNvSpPr/>
          <p:nvPr/>
        </p:nvSpPr>
        <p:spPr>
          <a:xfrm>
            <a:off x="4778323" y="3174031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1" name="Elipse 90">
            <a:extLst>
              <a:ext uri="{FF2B5EF4-FFF2-40B4-BE49-F238E27FC236}">
                <a16:creationId xmlns:a16="http://schemas.microsoft.com/office/drawing/2014/main" id="{1C1ED2B9-0B59-8EED-34ED-A37601610C2F}"/>
              </a:ext>
            </a:extLst>
          </p:cNvPr>
          <p:cNvSpPr/>
          <p:nvPr/>
        </p:nvSpPr>
        <p:spPr>
          <a:xfrm>
            <a:off x="4778323" y="3310254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2" name="Elipse 91">
            <a:extLst>
              <a:ext uri="{FF2B5EF4-FFF2-40B4-BE49-F238E27FC236}">
                <a16:creationId xmlns:a16="http://schemas.microsoft.com/office/drawing/2014/main" id="{DB899545-67E1-5EC9-1B34-E45975670632}"/>
              </a:ext>
            </a:extLst>
          </p:cNvPr>
          <p:cNvSpPr/>
          <p:nvPr/>
        </p:nvSpPr>
        <p:spPr>
          <a:xfrm>
            <a:off x="4778323" y="3453190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3" name="Elipse 92">
            <a:extLst>
              <a:ext uri="{FF2B5EF4-FFF2-40B4-BE49-F238E27FC236}">
                <a16:creationId xmlns:a16="http://schemas.microsoft.com/office/drawing/2014/main" id="{4D1CBBBC-BCEE-7D69-1436-5805F7FFD7CA}"/>
              </a:ext>
            </a:extLst>
          </p:cNvPr>
          <p:cNvSpPr/>
          <p:nvPr/>
        </p:nvSpPr>
        <p:spPr>
          <a:xfrm>
            <a:off x="4778323" y="3739202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95" name="Gráfico 94">
            <a:extLst>
              <a:ext uri="{FF2B5EF4-FFF2-40B4-BE49-F238E27FC236}">
                <a16:creationId xmlns:a16="http://schemas.microsoft.com/office/drawing/2014/main" id="{64ECF1B4-6E36-1D5F-D82F-844B916650F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802731" y="2144756"/>
            <a:ext cx="226566" cy="226566"/>
          </a:xfrm>
          <a:prstGeom prst="rect">
            <a:avLst/>
          </a:prstGeom>
        </p:spPr>
      </p:pic>
      <p:pic>
        <p:nvPicPr>
          <p:cNvPr id="97" name="Gráfico 96">
            <a:extLst>
              <a:ext uri="{FF2B5EF4-FFF2-40B4-BE49-F238E27FC236}">
                <a16:creationId xmlns:a16="http://schemas.microsoft.com/office/drawing/2014/main" id="{2ED33FD6-2853-4890-F629-C06E762A18F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778322" y="2184483"/>
            <a:ext cx="186223" cy="186223"/>
          </a:xfrm>
          <a:prstGeom prst="rect">
            <a:avLst/>
          </a:prstGeom>
        </p:spPr>
      </p:pic>
      <p:pic>
        <p:nvPicPr>
          <p:cNvPr id="99" name="Imagem 98">
            <a:extLst>
              <a:ext uri="{FF2B5EF4-FFF2-40B4-BE49-F238E27FC236}">
                <a16:creationId xmlns:a16="http://schemas.microsoft.com/office/drawing/2014/main" id="{41FD3DC1-EC48-B569-BE9D-965C1000C4C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13992" y="1013632"/>
            <a:ext cx="2316014" cy="736492"/>
          </a:xfrm>
          <a:prstGeom prst="rect">
            <a:avLst/>
          </a:prstGeom>
        </p:spPr>
      </p:pic>
      <p:pic>
        <p:nvPicPr>
          <p:cNvPr id="3" name="Picture 7" descr="Logo&#10;&#10;Description automatically generated">
            <a:hlinkClick r:id="rId11" action="ppaction://hlinksldjump"/>
            <a:extLst>
              <a:ext uri="{FF2B5EF4-FFF2-40B4-BE49-F238E27FC236}">
                <a16:creationId xmlns:a16="http://schemas.microsoft.com/office/drawing/2014/main" id="{C7B42E34-A143-4F1A-D704-2B729B5C1C11}"/>
              </a:ext>
            </a:extLst>
          </p:cNvPr>
          <p:cNvPicPr>
            <a:picLocks noChangeAspect="1"/>
          </p:cNvPicPr>
          <p:nvPr/>
        </p:nvPicPr>
        <p:blipFill>
          <a:blip r:embed="rId12">
            <a:duotone>
              <a:prstClr val="black"/>
              <a:srgbClr val="00000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8108000" y="4652657"/>
            <a:ext cx="924966" cy="490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7322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m 14">
            <a:extLst>
              <a:ext uri="{FF2B5EF4-FFF2-40B4-BE49-F238E27FC236}">
                <a16:creationId xmlns:a16="http://schemas.microsoft.com/office/drawing/2014/main" id="{A33C3A98-1203-2DAA-ACBC-EAC541198D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83D8D741-7EE1-C2F7-C4F4-DCD5230F11A3}"/>
              </a:ext>
            </a:extLst>
          </p:cNvPr>
          <p:cNvSpPr/>
          <p:nvPr/>
        </p:nvSpPr>
        <p:spPr>
          <a:xfrm>
            <a:off x="800466" y="1998920"/>
            <a:ext cx="1782873" cy="16049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Google Shape;114;p17">
            <a:extLst>
              <a:ext uri="{FF2B5EF4-FFF2-40B4-BE49-F238E27FC236}">
                <a16:creationId xmlns:a16="http://schemas.microsoft.com/office/drawing/2014/main" id="{C5B00FEE-5C73-6F77-7AA8-82EC93BAED65}"/>
              </a:ext>
            </a:extLst>
          </p:cNvPr>
          <p:cNvSpPr txBox="1"/>
          <p:nvPr/>
        </p:nvSpPr>
        <p:spPr>
          <a:xfrm>
            <a:off x="889989" y="2397741"/>
            <a:ext cx="1438897" cy="274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nek Gujarati"/>
                <a:ea typeface="Anek Gujarati"/>
                <a:cs typeface="Anek Gujarati"/>
                <a:sym typeface="Anek Gujarati"/>
              </a:rPr>
              <a:t>Cenário: </a:t>
            </a:r>
          </a:p>
        </p:txBody>
      </p:sp>
      <p:sp>
        <p:nvSpPr>
          <p:cNvPr id="16" name="Google Shape;66;p14">
            <a:extLst>
              <a:ext uri="{FF2B5EF4-FFF2-40B4-BE49-F238E27FC236}">
                <a16:creationId xmlns:a16="http://schemas.microsoft.com/office/drawing/2014/main" id="{60087589-592D-493A-8C9F-6C9043836C69}"/>
              </a:ext>
            </a:extLst>
          </p:cNvPr>
          <p:cNvSpPr txBox="1"/>
          <p:nvPr/>
        </p:nvSpPr>
        <p:spPr>
          <a:xfrm>
            <a:off x="986620" y="2610065"/>
            <a:ext cx="1653691" cy="892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Faturamento de 2 Bi.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500 colaboradores. 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15 Profissionais SAP.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Usam SAP desde 2007.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Sede Amazonas / Brasil.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2EE62EB-50BD-C22C-3FB0-A00F3F605E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0998" y="460574"/>
            <a:ext cx="442002" cy="408002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67999E63-5D89-537C-553F-A7E4528E00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6620" y="2179204"/>
            <a:ext cx="192117" cy="192117"/>
          </a:xfrm>
          <a:prstGeom prst="rect">
            <a:avLst/>
          </a:prstGeom>
        </p:spPr>
      </p:pic>
      <p:sp>
        <p:nvSpPr>
          <p:cNvPr id="5" name="Elipse 4">
            <a:extLst>
              <a:ext uri="{FF2B5EF4-FFF2-40B4-BE49-F238E27FC236}">
                <a16:creationId xmlns:a16="http://schemas.microsoft.com/office/drawing/2014/main" id="{4C02F334-642D-A2C6-6AF4-84C896EF81BE}"/>
              </a:ext>
            </a:extLst>
          </p:cNvPr>
          <p:cNvSpPr/>
          <p:nvPr/>
        </p:nvSpPr>
        <p:spPr>
          <a:xfrm>
            <a:off x="986620" y="2759854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B2387DB7-93B8-782D-8D92-3C3EA3F4E320}"/>
              </a:ext>
            </a:extLst>
          </p:cNvPr>
          <p:cNvSpPr/>
          <p:nvPr/>
        </p:nvSpPr>
        <p:spPr>
          <a:xfrm>
            <a:off x="986619" y="3030504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4626B901-4A73-5AC0-B76F-C4C99C00D799}"/>
              </a:ext>
            </a:extLst>
          </p:cNvPr>
          <p:cNvSpPr/>
          <p:nvPr/>
        </p:nvSpPr>
        <p:spPr>
          <a:xfrm>
            <a:off x="986619" y="3174031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6348156F-47C8-33D9-5C04-2912B2C080AC}"/>
              </a:ext>
            </a:extLst>
          </p:cNvPr>
          <p:cNvSpPr/>
          <p:nvPr/>
        </p:nvSpPr>
        <p:spPr>
          <a:xfrm>
            <a:off x="989559" y="3310255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031F02D1-CF7D-215B-40BB-E28BDE8215E9}"/>
              </a:ext>
            </a:extLst>
          </p:cNvPr>
          <p:cNvSpPr/>
          <p:nvPr/>
        </p:nvSpPr>
        <p:spPr>
          <a:xfrm>
            <a:off x="986618" y="2890770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2" name="Retângulo 71">
            <a:extLst>
              <a:ext uri="{FF2B5EF4-FFF2-40B4-BE49-F238E27FC236}">
                <a16:creationId xmlns:a16="http://schemas.microsoft.com/office/drawing/2014/main" id="{55E25F25-D62C-DB4E-5F03-48E854F4FE44}"/>
              </a:ext>
            </a:extLst>
          </p:cNvPr>
          <p:cNvSpPr/>
          <p:nvPr/>
        </p:nvSpPr>
        <p:spPr>
          <a:xfrm>
            <a:off x="2666919" y="1998920"/>
            <a:ext cx="1839845" cy="16049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3" name="Google Shape;114;p17">
            <a:extLst>
              <a:ext uri="{FF2B5EF4-FFF2-40B4-BE49-F238E27FC236}">
                <a16:creationId xmlns:a16="http://schemas.microsoft.com/office/drawing/2014/main" id="{611D0733-4BA8-6A74-9496-C6D781084F31}"/>
              </a:ext>
            </a:extLst>
          </p:cNvPr>
          <p:cNvSpPr txBox="1"/>
          <p:nvPr/>
        </p:nvSpPr>
        <p:spPr>
          <a:xfrm>
            <a:off x="2756442" y="2397741"/>
            <a:ext cx="1438897" cy="274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nek Gujarati"/>
                <a:ea typeface="Anek Gujarati"/>
                <a:cs typeface="Anek Gujarati"/>
                <a:sym typeface="Anek Gujarati"/>
              </a:rPr>
              <a:t>Projeto:</a:t>
            </a:r>
          </a:p>
        </p:txBody>
      </p:sp>
      <p:sp>
        <p:nvSpPr>
          <p:cNvPr id="74" name="Google Shape;66;p14">
            <a:extLst>
              <a:ext uri="{FF2B5EF4-FFF2-40B4-BE49-F238E27FC236}">
                <a16:creationId xmlns:a16="http://schemas.microsoft.com/office/drawing/2014/main" id="{C4C54BDB-D202-441F-F90E-D2E98312F788}"/>
              </a:ext>
            </a:extLst>
          </p:cNvPr>
          <p:cNvSpPr txBox="1"/>
          <p:nvPr/>
        </p:nvSpPr>
        <p:spPr>
          <a:xfrm>
            <a:off x="2853073" y="2610065"/>
            <a:ext cx="1653691" cy="609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3 profissionais 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1 Squads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      SD - 1 Funcional 2 ABAPS</a:t>
            </a:r>
          </a:p>
        </p:txBody>
      </p:sp>
      <p:sp>
        <p:nvSpPr>
          <p:cNvPr id="76" name="Elipse 75">
            <a:extLst>
              <a:ext uri="{FF2B5EF4-FFF2-40B4-BE49-F238E27FC236}">
                <a16:creationId xmlns:a16="http://schemas.microsoft.com/office/drawing/2014/main" id="{E45A2223-A790-455F-BB8D-2CC1DD542E35}"/>
              </a:ext>
            </a:extLst>
          </p:cNvPr>
          <p:cNvSpPr/>
          <p:nvPr/>
        </p:nvSpPr>
        <p:spPr>
          <a:xfrm>
            <a:off x="2853073" y="2759854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7" name="Elipse 76">
            <a:extLst>
              <a:ext uri="{FF2B5EF4-FFF2-40B4-BE49-F238E27FC236}">
                <a16:creationId xmlns:a16="http://schemas.microsoft.com/office/drawing/2014/main" id="{EBB0899C-F243-6A85-593D-909588C6BFA3}"/>
              </a:ext>
            </a:extLst>
          </p:cNvPr>
          <p:cNvSpPr/>
          <p:nvPr/>
        </p:nvSpPr>
        <p:spPr>
          <a:xfrm>
            <a:off x="2987849" y="3030504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80" name="Elipse 79">
            <a:extLst>
              <a:ext uri="{FF2B5EF4-FFF2-40B4-BE49-F238E27FC236}">
                <a16:creationId xmlns:a16="http://schemas.microsoft.com/office/drawing/2014/main" id="{D511DEBE-5C80-6F58-814C-512F62114CCE}"/>
              </a:ext>
            </a:extLst>
          </p:cNvPr>
          <p:cNvSpPr/>
          <p:nvPr/>
        </p:nvSpPr>
        <p:spPr>
          <a:xfrm>
            <a:off x="2853071" y="2890770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81" name="Retângulo 80">
            <a:extLst>
              <a:ext uri="{FF2B5EF4-FFF2-40B4-BE49-F238E27FC236}">
                <a16:creationId xmlns:a16="http://schemas.microsoft.com/office/drawing/2014/main" id="{C2ED7665-AD7A-3CE5-DD14-98113D22ED79}"/>
              </a:ext>
            </a:extLst>
          </p:cNvPr>
          <p:cNvSpPr/>
          <p:nvPr/>
        </p:nvSpPr>
        <p:spPr>
          <a:xfrm>
            <a:off x="4592171" y="1998920"/>
            <a:ext cx="3803683" cy="18377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82" name="Google Shape;114;p17">
            <a:extLst>
              <a:ext uri="{FF2B5EF4-FFF2-40B4-BE49-F238E27FC236}">
                <a16:creationId xmlns:a16="http://schemas.microsoft.com/office/drawing/2014/main" id="{545DEE78-663A-7419-CB27-414A24128C70}"/>
              </a:ext>
            </a:extLst>
          </p:cNvPr>
          <p:cNvSpPr txBox="1"/>
          <p:nvPr/>
        </p:nvSpPr>
        <p:spPr>
          <a:xfrm>
            <a:off x="4681694" y="2397741"/>
            <a:ext cx="2499223" cy="274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nek Gujarati"/>
                <a:ea typeface="Anek Gujarati"/>
                <a:cs typeface="Anek Gujarati"/>
                <a:sym typeface="Anek Gujarati"/>
              </a:rPr>
              <a:t>Resultados obtidos com a </a:t>
            </a:r>
            <a:r>
              <a:rPr lang="pt-BR" sz="11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nek Gujarati"/>
                <a:ea typeface="Anek Gujarati"/>
                <a:cs typeface="Anek Gujarati"/>
                <a:sym typeface="Anek Gujarati"/>
              </a:rPr>
              <a:t>QAMetrik</a:t>
            </a:r>
            <a:r>
              <a:rPr lang="pt-BR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nek Gujarati"/>
                <a:ea typeface="Anek Gujarati"/>
                <a:cs typeface="Anek Gujarati"/>
                <a:sym typeface="Anek Gujarati"/>
              </a:rPr>
              <a:t>:</a:t>
            </a:r>
          </a:p>
        </p:txBody>
      </p:sp>
      <p:sp>
        <p:nvSpPr>
          <p:cNvPr id="83" name="Google Shape;66;p14">
            <a:extLst>
              <a:ext uri="{FF2B5EF4-FFF2-40B4-BE49-F238E27FC236}">
                <a16:creationId xmlns:a16="http://schemas.microsoft.com/office/drawing/2014/main" id="{40F939C0-D9D7-8904-B22E-71B03AA197E1}"/>
              </a:ext>
            </a:extLst>
          </p:cNvPr>
          <p:cNvSpPr txBox="1"/>
          <p:nvPr/>
        </p:nvSpPr>
        <p:spPr>
          <a:xfrm>
            <a:off x="4778325" y="2610065"/>
            <a:ext cx="3432092" cy="1175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Ganhos de produtividade nos desenvolvimentos superior a 30%.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Os times tem total visibilidade dos incidentes e projetos. 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Previsibilidade da produtividade dos times.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Redução de incidentes.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Ampliação de entregas de projetos.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     Operação de CD.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     Estoque automatizado.</a:t>
            </a:r>
          </a:p>
        </p:txBody>
      </p:sp>
      <p:sp>
        <p:nvSpPr>
          <p:cNvPr id="84" name="Elipse 83">
            <a:extLst>
              <a:ext uri="{FF2B5EF4-FFF2-40B4-BE49-F238E27FC236}">
                <a16:creationId xmlns:a16="http://schemas.microsoft.com/office/drawing/2014/main" id="{73346F6A-F3DD-836D-599B-8B9D7813155B}"/>
              </a:ext>
            </a:extLst>
          </p:cNvPr>
          <p:cNvSpPr/>
          <p:nvPr/>
        </p:nvSpPr>
        <p:spPr>
          <a:xfrm>
            <a:off x="4778325" y="2759854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88" name="Elipse 87">
            <a:extLst>
              <a:ext uri="{FF2B5EF4-FFF2-40B4-BE49-F238E27FC236}">
                <a16:creationId xmlns:a16="http://schemas.microsoft.com/office/drawing/2014/main" id="{7BAA1A4B-5E41-ABDD-A6DC-A9D1C450A0A6}"/>
              </a:ext>
            </a:extLst>
          </p:cNvPr>
          <p:cNvSpPr/>
          <p:nvPr/>
        </p:nvSpPr>
        <p:spPr>
          <a:xfrm>
            <a:off x="4778323" y="2890770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89" name="Elipse 88">
            <a:extLst>
              <a:ext uri="{FF2B5EF4-FFF2-40B4-BE49-F238E27FC236}">
                <a16:creationId xmlns:a16="http://schemas.microsoft.com/office/drawing/2014/main" id="{9FC0A47A-0A86-5D75-637C-DF3B475F5DFF}"/>
              </a:ext>
            </a:extLst>
          </p:cNvPr>
          <p:cNvSpPr/>
          <p:nvPr/>
        </p:nvSpPr>
        <p:spPr>
          <a:xfrm>
            <a:off x="4778323" y="3025336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0" name="Elipse 89">
            <a:extLst>
              <a:ext uri="{FF2B5EF4-FFF2-40B4-BE49-F238E27FC236}">
                <a16:creationId xmlns:a16="http://schemas.microsoft.com/office/drawing/2014/main" id="{4D7F7A8A-6218-8216-D8A3-F84DCB3FA30E}"/>
              </a:ext>
            </a:extLst>
          </p:cNvPr>
          <p:cNvSpPr/>
          <p:nvPr/>
        </p:nvSpPr>
        <p:spPr>
          <a:xfrm>
            <a:off x="4778323" y="3174031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1" name="Elipse 90">
            <a:extLst>
              <a:ext uri="{FF2B5EF4-FFF2-40B4-BE49-F238E27FC236}">
                <a16:creationId xmlns:a16="http://schemas.microsoft.com/office/drawing/2014/main" id="{1C1ED2B9-0B59-8EED-34ED-A37601610C2F}"/>
              </a:ext>
            </a:extLst>
          </p:cNvPr>
          <p:cNvSpPr/>
          <p:nvPr/>
        </p:nvSpPr>
        <p:spPr>
          <a:xfrm>
            <a:off x="4778323" y="3310254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2" name="Elipse 91">
            <a:extLst>
              <a:ext uri="{FF2B5EF4-FFF2-40B4-BE49-F238E27FC236}">
                <a16:creationId xmlns:a16="http://schemas.microsoft.com/office/drawing/2014/main" id="{DB899545-67E1-5EC9-1B34-E45975670632}"/>
              </a:ext>
            </a:extLst>
          </p:cNvPr>
          <p:cNvSpPr/>
          <p:nvPr/>
        </p:nvSpPr>
        <p:spPr>
          <a:xfrm>
            <a:off x="4917809" y="3454638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3" name="Elipse 92">
            <a:extLst>
              <a:ext uri="{FF2B5EF4-FFF2-40B4-BE49-F238E27FC236}">
                <a16:creationId xmlns:a16="http://schemas.microsoft.com/office/drawing/2014/main" id="{4D1CBBBC-BCEE-7D69-1436-5805F7FFD7CA}"/>
              </a:ext>
            </a:extLst>
          </p:cNvPr>
          <p:cNvSpPr/>
          <p:nvPr/>
        </p:nvSpPr>
        <p:spPr>
          <a:xfrm>
            <a:off x="4917809" y="3583659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95" name="Gráfico 94">
            <a:extLst>
              <a:ext uri="{FF2B5EF4-FFF2-40B4-BE49-F238E27FC236}">
                <a16:creationId xmlns:a16="http://schemas.microsoft.com/office/drawing/2014/main" id="{64ECF1B4-6E36-1D5F-D82F-844B916650F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802731" y="2144756"/>
            <a:ext cx="226566" cy="226566"/>
          </a:xfrm>
          <a:prstGeom prst="rect">
            <a:avLst/>
          </a:prstGeom>
        </p:spPr>
      </p:pic>
      <p:pic>
        <p:nvPicPr>
          <p:cNvPr id="97" name="Gráfico 96">
            <a:extLst>
              <a:ext uri="{FF2B5EF4-FFF2-40B4-BE49-F238E27FC236}">
                <a16:creationId xmlns:a16="http://schemas.microsoft.com/office/drawing/2014/main" id="{2ED33FD6-2853-4890-F629-C06E762A18F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778322" y="2184483"/>
            <a:ext cx="186223" cy="186223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5A8CD4E8-2BF4-0FC4-00F7-AD1B15B0B71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45392" y="941121"/>
            <a:ext cx="1853216" cy="840849"/>
          </a:xfrm>
          <a:prstGeom prst="rect">
            <a:avLst/>
          </a:prstGeom>
        </p:spPr>
      </p:pic>
      <p:pic>
        <p:nvPicPr>
          <p:cNvPr id="3" name="Picture 7" descr="Logo&#10;&#10;Description automatically generated">
            <a:hlinkClick r:id="rId11" action="ppaction://hlinksldjump"/>
            <a:extLst>
              <a:ext uri="{FF2B5EF4-FFF2-40B4-BE49-F238E27FC236}">
                <a16:creationId xmlns:a16="http://schemas.microsoft.com/office/drawing/2014/main" id="{C8311434-549E-2F21-93BD-22769EDF4CB3}"/>
              </a:ext>
            </a:extLst>
          </p:cNvPr>
          <p:cNvPicPr>
            <a:picLocks noChangeAspect="1"/>
          </p:cNvPicPr>
          <p:nvPr/>
        </p:nvPicPr>
        <p:blipFill>
          <a:blip r:embed="rId12">
            <a:duotone>
              <a:prstClr val="black"/>
              <a:srgbClr val="00000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8108000" y="4652657"/>
            <a:ext cx="924966" cy="490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3252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m 14">
            <a:extLst>
              <a:ext uri="{FF2B5EF4-FFF2-40B4-BE49-F238E27FC236}">
                <a16:creationId xmlns:a16="http://schemas.microsoft.com/office/drawing/2014/main" id="{A33C3A98-1203-2DAA-ACBC-EAC541198D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83D8D741-7EE1-C2F7-C4F4-DCD5230F11A3}"/>
              </a:ext>
            </a:extLst>
          </p:cNvPr>
          <p:cNvSpPr/>
          <p:nvPr/>
        </p:nvSpPr>
        <p:spPr>
          <a:xfrm>
            <a:off x="1241680" y="2234834"/>
            <a:ext cx="1782873" cy="16049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Google Shape;114;p17">
            <a:extLst>
              <a:ext uri="{FF2B5EF4-FFF2-40B4-BE49-F238E27FC236}">
                <a16:creationId xmlns:a16="http://schemas.microsoft.com/office/drawing/2014/main" id="{C5B00FEE-5C73-6F77-7AA8-82EC93BAED65}"/>
              </a:ext>
            </a:extLst>
          </p:cNvPr>
          <p:cNvSpPr txBox="1"/>
          <p:nvPr/>
        </p:nvSpPr>
        <p:spPr>
          <a:xfrm>
            <a:off x="1331203" y="2633655"/>
            <a:ext cx="1438897" cy="274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nek Gujarati"/>
                <a:ea typeface="Anek Gujarati"/>
                <a:cs typeface="Anek Gujarati"/>
                <a:sym typeface="Anek Gujarati"/>
              </a:rPr>
              <a:t>Cenário: </a:t>
            </a:r>
          </a:p>
        </p:txBody>
      </p:sp>
      <p:sp>
        <p:nvSpPr>
          <p:cNvPr id="16" name="Google Shape;66;p14">
            <a:extLst>
              <a:ext uri="{FF2B5EF4-FFF2-40B4-BE49-F238E27FC236}">
                <a16:creationId xmlns:a16="http://schemas.microsoft.com/office/drawing/2014/main" id="{60087589-592D-493A-8C9F-6C9043836C69}"/>
              </a:ext>
            </a:extLst>
          </p:cNvPr>
          <p:cNvSpPr txBox="1"/>
          <p:nvPr/>
        </p:nvSpPr>
        <p:spPr>
          <a:xfrm>
            <a:off x="1427834" y="2845979"/>
            <a:ext cx="1653691" cy="892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Faturamento de 10 Bi.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69 mil colaboradores. 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60 Profissionais SAP.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Usam SAP. 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Sede Lucerna / Suíça.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2EE62EB-50BD-C22C-3FB0-A00F3F605E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0998" y="460574"/>
            <a:ext cx="442002" cy="408002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67999E63-5D89-537C-553F-A7E4528E00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7834" y="2415118"/>
            <a:ext cx="192117" cy="192117"/>
          </a:xfrm>
          <a:prstGeom prst="rect">
            <a:avLst/>
          </a:prstGeom>
        </p:spPr>
      </p:pic>
      <p:sp>
        <p:nvSpPr>
          <p:cNvPr id="5" name="Elipse 4">
            <a:extLst>
              <a:ext uri="{FF2B5EF4-FFF2-40B4-BE49-F238E27FC236}">
                <a16:creationId xmlns:a16="http://schemas.microsoft.com/office/drawing/2014/main" id="{4C02F334-642D-A2C6-6AF4-84C896EF81BE}"/>
              </a:ext>
            </a:extLst>
          </p:cNvPr>
          <p:cNvSpPr/>
          <p:nvPr/>
        </p:nvSpPr>
        <p:spPr>
          <a:xfrm>
            <a:off x="1427834" y="2995768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B2387DB7-93B8-782D-8D92-3C3EA3F4E320}"/>
              </a:ext>
            </a:extLst>
          </p:cNvPr>
          <p:cNvSpPr/>
          <p:nvPr/>
        </p:nvSpPr>
        <p:spPr>
          <a:xfrm>
            <a:off x="1427833" y="3266418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4626B901-4A73-5AC0-B76F-C4C99C00D799}"/>
              </a:ext>
            </a:extLst>
          </p:cNvPr>
          <p:cNvSpPr/>
          <p:nvPr/>
        </p:nvSpPr>
        <p:spPr>
          <a:xfrm>
            <a:off x="1427833" y="3409945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6348156F-47C8-33D9-5C04-2912B2C080AC}"/>
              </a:ext>
            </a:extLst>
          </p:cNvPr>
          <p:cNvSpPr/>
          <p:nvPr/>
        </p:nvSpPr>
        <p:spPr>
          <a:xfrm>
            <a:off x="1430773" y="3546169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031F02D1-CF7D-215B-40BB-E28BDE8215E9}"/>
              </a:ext>
            </a:extLst>
          </p:cNvPr>
          <p:cNvSpPr/>
          <p:nvPr/>
        </p:nvSpPr>
        <p:spPr>
          <a:xfrm>
            <a:off x="1427832" y="3126684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2" name="Retângulo 71">
            <a:extLst>
              <a:ext uri="{FF2B5EF4-FFF2-40B4-BE49-F238E27FC236}">
                <a16:creationId xmlns:a16="http://schemas.microsoft.com/office/drawing/2014/main" id="{55E25F25-D62C-DB4E-5F03-48E854F4FE44}"/>
              </a:ext>
            </a:extLst>
          </p:cNvPr>
          <p:cNvSpPr/>
          <p:nvPr/>
        </p:nvSpPr>
        <p:spPr>
          <a:xfrm>
            <a:off x="3108133" y="2234834"/>
            <a:ext cx="1839845" cy="16049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3" name="Google Shape;114;p17">
            <a:extLst>
              <a:ext uri="{FF2B5EF4-FFF2-40B4-BE49-F238E27FC236}">
                <a16:creationId xmlns:a16="http://schemas.microsoft.com/office/drawing/2014/main" id="{611D0733-4BA8-6A74-9496-C6D781084F31}"/>
              </a:ext>
            </a:extLst>
          </p:cNvPr>
          <p:cNvSpPr txBox="1"/>
          <p:nvPr/>
        </p:nvSpPr>
        <p:spPr>
          <a:xfrm>
            <a:off x="3197656" y="2633655"/>
            <a:ext cx="1438897" cy="274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nek Gujarati"/>
                <a:ea typeface="Anek Gujarati"/>
                <a:cs typeface="Anek Gujarati"/>
                <a:sym typeface="Anek Gujarati"/>
              </a:rPr>
              <a:t>Projeto:</a:t>
            </a:r>
          </a:p>
        </p:txBody>
      </p:sp>
      <p:sp>
        <p:nvSpPr>
          <p:cNvPr id="74" name="Google Shape;66;p14">
            <a:extLst>
              <a:ext uri="{FF2B5EF4-FFF2-40B4-BE49-F238E27FC236}">
                <a16:creationId xmlns:a16="http://schemas.microsoft.com/office/drawing/2014/main" id="{C4C54BDB-D202-441F-F90E-D2E98312F788}"/>
              </a:ext>
            </a:extLst>
          </p:cNvPr>
          <p:cNvSpPr txBox="1"/>
          <p:nvPr/>
        </p:nvSpPr>
        <p:spPr>
          <a:xfrm>
            <a:off x="3294287" y="2845979"/>
            <a:ext cx="1653691" cy="892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4 profissionais. 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     1 Funcional 3 ABAPS.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Sistema para automatizar a configuração de Notas fiscais junto as prefeituras. </a:t>
            </a:r>
          </a:p>
        </p:txBody>
      </p:sp>
      <p:sp>
        <p:nvSpPr>
          <p:cNvPr id="76" name="Elipse 75">
            <a:extLst>
              <a:ext uri="{FF2B5EF4-FFF2-40B4-BE49-F238E27FC236}">
                <a16:creationId xmlns:a16="http://schemas.microsoft.com/office/drawing/2014/main" id="{E45A2223-A790-455F-BB8D-2CC1DD542E35}"/>
              </a:ext>
            </a:extLst>
          </p:cNvPr>
          <p:cNvSpPr/>
          <p:nvPr/>
        </p:nvSpPr>
        <p:spPr>
          <a:xfrm>
            <a:off x="3294287" y="2976693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7" name="Elipse 76">
            <a:extLst>
              <a:ext uri="{FF2B5EF4-FFF2-40B4-BE49-F238E27FC236}">
                <a16:creationId xmlns:a16="http://schemas.microsoft.com/office/drawing/2014/main" id="{EBB0899C-F243-6A85-593D-909588C6BFA3}"/>
              </a:ext>
            </a:extLst>
          </p:cNvPr>
          <p:cNvSpPr/>
          <p:nvPr/>
        </p:nvSpPr>
        <p:spPr>
          <a:xfrm>
            <a:off x="3429063" y="3118241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80" name="Elipse 79">
            <a:extLst>
              <a:ext uri="{FF2B5EF4-FFF2-40B4-BE49-F238E27FC236}">
                <a16:creationId xmlns:a16="http://schemas.microsoft.com/office/drawing/2014/main" id="{D511DEBE-5C80-6F58-814C-512F62114CCE}"/>
              </a:ext>
            </a:extLst>
          </p:cNvPr>
          <p:cNvSpPr/>
          <p:nvPr/>
        </p:nvSpPr>
        <p:spPr>
          <a:xfrm>
            <a:off x="3294285" y="3260937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81" name="Retângulo 80">
            <a:extLst>
              <a:ext uri="{FF2B5EF4-FFF2-40B4-BE49-F238E27FC236}">
                <a16:creationId xmlns:a16="http://schemas.microsoft.com/office/drawing/2014/main" id="{C2ED7665-AD7A-3CE5-DD14-98113D22ED79}"/>
              </a:ext>
            </a:extLst>
          </p:cNvPr>
          <p:cNvSpPr/>
          <p:nvPr/>
        </p:nvSpPr>
        <p:spPr>
          <a:xfrm>
            <a:off x="5033385" y="2234834"/>
            <a:ext cx="2896411" cy="18377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82" name="Google Shape;114;p17">
            <a:extLst>
              <a:ext uri="{FF2B5EF4-FFF2-40B4-BE49-F238E27FC236}">
                <a16:creationId xmlns:a16="http://schemas.microsoft.com/office/drawing/2014/main" id="{545DEE78-663A-7419-CB27-414A24128C70}"/>
              </a:ext>
            </a:extLst>
          </p:cNvPr>
          <p:cNvSpPr txBox="1"/>
          <p:nvPr/>
        </p:nvSpPr>
        <p:spPr>
          <a:xfrm>
            <a:off x="5122908" y="2633655"/>
            <a:ext cx="2499223" cy="274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nek Gujarati"/>
                <a:ea typeface="Anek Gujarati"/>
                <a:cs typeface="Anek Gujarati"/>
                <a:sym typeface="Anek Gujarati"/>
              </a:rPr>
              <a:t>Resultados obtidos com a </a:t>
            </a:r>
            <a:r>
              <a:rPr lang="pt-BR" sz="11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nek Gujarati"/>
                <a:ea typeface="Anek Gujarati"/>
                <a:cs typeface="Anek Gujarati"/>
                <a:sym typeface="Anek Gujarati"/>
              </a:rPr>
              <a:t>QAMetrik</a:t>
            </a:r>
            <a:r>
              <a:rPr lang="pt-BR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nek Gujarati"/>
                <a:ea typeface="Anek Gujarati"/>
                <a:cs typeface="Anek Gujarati"/>
                <a:sym typeface="Anek Gujarati"/>
              </a:rPr>
              <a:t>:</a:t>
            </a:r>
          </a:p>
        </p:txBody>
      </p:sp>
      <p:sp>
        <p:nvSpPr>
          <p:cNvPr id="83" name="Google Shape;66;p14">
            <a:extLst>
              <a:ext uri="{FF2B5EF4-FFF2-40B4-BE49-F238E27FC236}">
                <a16:creationId xmlns:a16="http://schemas.microsoft.com/office/drawing/2014/main" id="{40F939C0-D9D7-8904-B22E-71B03AA197E1}"/>
              </a:ext>
            </a:extLst>
          </p:cNvPr>
          <p:cNvSpPr txBox="1"/>
          <p:nvPr/>
        </p:nvSpPr>
        <p:spPr>
          <a:xfrm>
            <a:off x="5219539" y="2845979"/>
            <a:ext cx="2710257" cy="1034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Desenvolvimento do modelo de configuração.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Implantação confiável e ágil de prefeituras.  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Redução de 60 para 4 horas a configuração de uma prefeitura.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Implantação de 70 prefeituras em 7 meses ao invés de 1 ano 8 meses.</a:t>
            </a:r>
          </a:p>
        </p:txBody>
      </p:sp>
      <p:sp>
        <p:nvSpPr>
          <p:cNvPr id="84" name="Elipse 83">
            <a:extLst>
              <a:ext uri="{FF2B5EF4-FFF2-40B4-BE49-F238E27FC236}">
                <a16:creationId xmlns:a16="http://schemas.microsoft.com/office/drawing/2014/main" id="{73346F6A-F3DD-836D-599B-8B9D7813155B}"/>
              </a:ext>
            </a:extLst>
          </p:cNvPr>
          <p:cNvSpPr/>
          <p:nvPr/>
        </p:nvSpPr>
        <p:spPr>
          <a:xfrm>
            <a:off x="5219539" y="2995768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88" name="Elipse 87">
            <a:extLst>
              <a:ext uri="{FF2B5EF4-FFF2-40B4-BE49-F238E27FC236}">
                <a16:creationId xmlns:a16="http://schemas.microsoft.com/office/drawing/2014/main" id="{7BAA1A4B-5E41-ABDD-A6DC-A9D1C450A0A6}"/>
              </a:ext>
            </a:extLst>
          </p:cNvPr>
          <p:cNvSpPr/>
          <p:nvPr/>
        </p:nvSpPr>
        <p:spPr>
          <a:xfrm>
            <a:off x="5219537" y="3126684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89" name="Elipse 88">
            <a:extLst>
              <a:ext uri="{FF2B5EF4-FFF2-40B4-BE49-F238E27FC236}">
                <a16:creationId xmlns:a16="http://schemas.microsoft.com/office/drawing/2014/main" id="{9FC0A47A-0A86-5D75-637C-DF3B475F5DFF}"/>
              </a:ext>
            </a:extLst>
          </p:cNvPr>
          <p:cNvSpPr/>
          <p:nvPr/>
        </p:nvSpPr>
        <p:spPr>
          <a:xfrm>
            <a:off x="5219537" y="3261250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1" name="Elipse 90">
            <a:extLst>
              <a:ext uri="{FF2B5EF4-FFF2-40B4-BE49-F238E27FC236}">
                <a16:creationId xmlns:a16="http://schemas.microsoft.com/office/drawing/2014/main" id="{1C1ED2B9-0B59-8EED-34ED-A37601610C2F}"/>
              </a:ext>
            </a:extLst>
          </p:cNvPr>
          <p:cNvSpPr/>
          <p:nvPr/>
        </p:nvSpPr>
        <p:spPr>
          <a:xfrm>
            <a:off x="5219537" y="3546168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95" name="Gráfico 94">
            <a:extLst>
              <a:ext uri="{FF2B5EF4-FFF2-40B4-BE49-F238E27FC236}">
                <a16:creationId xmlns:a16="http://schemas.microsoft.com/office/drawing/2014/main" id="{64ECF1B4-6E36-1D5F-D82F-844B916650F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243945" y="2380670"/>
            <a:ext cx="226566" cy="226566"/>
          </a:xfrm>
          <a:prstGeom prst="rect">
            <a:avLst/>
          </a:prstGeom>
        </p:spPr>
      </p:pic>
      <p:pic>
        <p:nvPicPr>
          <p:cNvPr id="97" name="Gráfico 96">
            <a:extLst>
              <a:ext uri="{FF2B5EF4-FFF2-40B4-BE49-F238E27FC236}">
                <a16:creationId xmlns:a16="http://schemas.microsoft.com/office/drawing/2014/main" id="{2ED33FD6-2853-4890-F629-C06E762A18F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219536" y="2420397"/>
            <a:ext cx="186223" cy="186223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84EF6318-2A94-A0E3-DE53-B39E5D20755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72871" y="1029190"/>
            <a:ext cx="1798255" cy="961725"/>
          </a:xfrm>
          <a:prstGeom prst="rect">
            <a:avLst/>
          </a:prstGeom>
        </p:spPr>
      </p:pic>
      <p:pic>
        <p:nvPicPr>
          <p:cNvPr id="3" name="Picture 7" descr="Logo&#10;&#10;Description automatically generated">
            <a:hlinkClick r:id="rId11" action="ppaction://hlinksldjump"/>
            <a:extLst>
              <a:ext uri="{FF2B5EF4-FFF2-40B4-BE49-F238E27FC236}">
                <a16:creationId xmlns:a16="http://schemas.microsoft.com/office/drawing/2014/main" id="{CE7AFB28-B4AA-85F3-73E6-044CE2D708F0}"/>
              </a:ext>
            </a:extLst>
          </p:cNvPr>
          <p:cNvPicPr>
            <a:picLocks noChangeAspect="1"/>
          </p:cNvPicPr>
          <p:nvPr/>
        </p:nvPicPr>
        <p:blipFill>
          <a:blip r:embed="rId12">
            <a:duotone>
              <a:prstClr val="black"/>
              <a:srgbClr val="00000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8108000" y="4652657"/>
            <a:ext cx="924966" cy="490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7922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C89E49C9-7DB1-8427-8CD3-DFDC07EE9B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0FD27C2A-58DB-ABDC-4FE5-709CA2C553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1494" y="1863357"/>
            <a:ext cx="3621012" cy="892446"/>
          </a:xfrm>
          <a:prstGeom prst="rect">
            <a:avLst/>
          </a:prstGeom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AAF5A002-0CDF-1394-ACFB-613807020D54}"/>
              </a:ext>
            </a:extLst>
          </p:cNvPr>
          <p:cNvSpPr/>
          <p:nvPr/>
        </p:nvSpPr>
        <p:spPr>
          <a:xfrm>
            <a:off x="2761494" y="3652405"/>
            <a:ext cx="3958452" cy="287558"/>
          </a:xfrm>
          <a:prstGeom prst="rect">
            <a:avLst/>
          </a:prstGeom>
          <a:solidFill>
            <a:srgbClr val="EB685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1" name="Google Shape;101;p16"/>
          <p:cNvSpPr txBox="1"/>
          <p:nvPr/>
        </p:nvSpPr>
        <p:spPr>
          <a:xfrm>
            <a:off x="5355577" y="2448871"/>
            <a:ext cx="1121956" cy="35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dirty="0">
                <a:solidFill>
                  <a:schemeClr val="lt1"/>
                </a:solidFill>
                <a:latin typeface="Montserrat" pitchFamily="2" charset="0"/>
                <a:ea typeface="Anek Gujarati SemiBold"/>
                <a:cs typeface="Anek Gujarati SemiBold"/>
                <a:sym typeface="Anek Gujarati SemiBold"/>
              </a:rPr>
              <a:t>Outsourcing</a:t>
            </a:r>
            <a:endParaRPr sz="1100" dirty="0">
              <a:solidFill>
                <a:schemeClr val="lt1"/>
              </a:solidFill>
              <a:latin typeface="Montserrat" pitchFamily="2" charset="0"/>
              <a:ea typeface="Anek Gujarati SemiBold"/>
              <a:cs typeface="Anek Gujarati SemiBold"/>
              <a:sym typeface="Anek Gujarati SemiBold"/>
            </a:endParaRPr>
          </a:p>
        </p:txBody>
      </p:sp>
      <p:sp>
        <p:nvSpPr>
          <p:cNvPr id="11" name="Google Shape;101;p16">
            <a:extLst>
              <a:ext uri="{FF2B5EF4-FFF2-40B4-BE49-F238E27FC236}">
                <a16:creationId xmlns:a16="http://schemas.microsoft.com/office/drawing/2014/main" id="{48FF52AF-9259-DBFD-52DE-558D644BFC1D}"/>
              </a:ext>
            </a:extLst>
          </p:cNvPr>
          <p:cNvSpPr txBox="1"/>
          <p:nvPr/>
        </p:nvSpPr>
        <p:spPr>
          <a:xfrm>
            <a:off x="2856087" y="3619227"/>
            <a:ext cx="3958452" cy="35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dirty="0">
                <a:solidFill>
                  <a:schemeClr val="tx1"/>
                </a:solidFill>
                <a:latin typeface="Montserrat" pitchFamily="2" charset="0"/>
                <a:ea typeface="Anek Gujarati SemiBold"/>
                <a:cs typeface="Anek Gujarati SemiBold"/>
                <a:sym typeface="Anek Gujarati SemiBold"/>
              </a:rPr>
              <a:t>Há 20 anos transformando empresas com pessoas</a:t>
            </a:r>
          </a:p>
        </p:txBody>
      </p:sp>
      <p:pic>
        <p:nvPicPr>
          <p:cNvPr id="4" name="Picture 7" descr="Logo&#10;&#10;Description automatically generated">
            <a:hlinkClick r:id="rId5" action="ppaction://hlinksldjump"/>
            <a:extLst>
              <a:ext uri="{FF2B5EF4-FFF2-40B4-BE49-F238E27FC236}">
                <a16:creationId xmlns:a16="http://schemas.microsoft.com/office/drawing/2014/main" id="{F4A316E0-0FDD-9A73-B1C6-64862A743EB7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rgbClr val="00000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8108000" y="4652657"/>
            <a:ext cx="924966" cy="490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2186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FFC9BD08-F7A5-7D86-0B2A-FDAAC2DBFB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Google Shape;114;p17">
            <a:extLst>
              <a:ext uri="{FF2B5EF4-FFF2-40B4-BE49-F238E27FC236}">
                <a16:creationId xmlns:a16="http://schemas.microsoft.com/office/drawing/2014/main" id="{4B1A537E-1BB8-6097-F961-1242E17ABD4F}"/>
              </a:ext>
            </a:extLst>
          </p:cNvPr>
          <p:cNvSpPr txBox="1"/>
          <p:nvPr/>
        </p:nvSpPr>
        <p:spPr>
          <a:xfrm>
            <a:off x="3390761" y="316436"/>
            <a:ext cx="2414152" cy="39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 defTabSz="914378">
              <a:buSzPts val="1100"/>
            </a:pPr>
            <a:r>
              <a:rPr lang="pt-BR" sz="2400" b="1" dirty="0">
                <a:solidFill>
                  <a:srgbClr val="000000">
                    <a:lumMod val="85000"/>
                    <a:lumOff val="15000"/>
                  </a:srgbClr>
                </a:solidFill>
                <a:latin typeface="Anek Gujarati"/>
                <a:ea typeface="Anek Gujarati"/>
                <a:cs typeface="Anek Gujarati"/>
                <a:sym typeface="Anek Gujarati"/>
              </a:rPr>
              <a:t>Nossos Cases</a:t>
            </a:r>
          </a:p>
        </p:txBody>
      </p:sp>
      <p:pic>
        <p:nvPicPr>
          <p:cNvPr id="4" name="Picture 7" descr="Logo&#10;&#10;Description automatically generated">
            <a:hlinkClick r:id="rId4" action="ppaction://hlinksldjump"/>
            <a:extLst>
              <a:ext uri="{FF2B5EF4-FFF2-40B4-BE49-F238E27FC236}">
                <a16:creationId xmlns:a16="http://schemas.microsoft.com/office/drawing/2014/main" id="{E596320B-E214-2EFC-CF00-FBDED25BC6B8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rgbClr val="00000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8108000" y="4652658"/>
            <a:ext cx="924966" cy="490843"/>
          </a:xfrm>
          <a:prstGeom prst="rect">
            <a:avLst/>
          </a:prstGeom>
        </p:spPr>
      </p:pic>
      <p:sp>
        <p:nvSpPr>
          <p:cNvPr id="22" name="object 61">
            <a:extLst>
              <a:ext uri="{FF2B5EF4-FFF2-40B4-BE49-F238E27FC236}">
                <a16:creationId xmlns:a16="http://schemas.microsoft.com/office/drawing/2014/main" id="{139EA0E6-D69C-5C3F-EF4C-65DD2CC4EB4E}"/>
              </a:ext>
            </a:extLst>
          </p:cNvPr>
          <p:cNvSpPr/>
          <p:nvPr/>
        </p:nvSpPr>
        <p:spPr>
          <a:xfrm>
            <a:off x="2118552" y="2623856"/>
            <a:ext cx="743038" cy="49673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pPr defTabSz="914378"/>
            <a:endParaRPr>
              <a:ea typeface="+mn-ea"/>
            </a:endParaRPr>
          </a:p>
        </p:txBody>
      </p:sp>
      <p:sp>
        <p:nvSpPr>
          <p:cNvPr id="24" name="object 63">
            <a:extLst>
              <a:ext uri="{FF2B5EF4-FFF2-40B4-BE49-F238E27FC236}">
                <a16:creationId xmlns:a16="http://schemas.microsoft.com/office/drawing/2014/main" id="{44D500FA-EB21-FF63-0E2F-8F7CD83E2F49}"/>
              </a:ext>
            </a:extLst>
          </p:cNvPr>
          <p:cNvSpPr/>
          <p:nvPr/>
        </p:nvSpPr>
        <p:spPr>
          <a:xfrm>
            <a:off x="3273821" y="1067143"/>
            <a:ext cx="1111175" cy="67166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pPr defTabSz="914378"/>
            <a:endParaRPr>
              <a:ea typeface="+mn-ea"/>
            </a:endParaRPr>
          </a:p>
        </p:txBody>
      </p:sp>
      <p:sp>
        <p:nvSpPr>
          <p:cNvPr id="36" name="object 75">
            <a:extLst>
              <a:ext uri="{FF2B5EF4-FFF2-40B4-BE49-F238E27FC236}">
                <a16:creationId xmlns:a16="http://schemas.microsoft.com/office/drawing/2014/main" id="{F07D77FB-7808-B62D-D3F0-A404E1AB3AA1}"/>
              </a:ext>
            </a:extLst>
          </p:cNvPr>
          <p:cNvSpPr/>
          <p:nvPr/>
        </p:nvSpPr>
        <p:spPr>
          <a:xfrm>
            <a:off x="558228" y="1022322"/>
            <a:ext cx="1405127" cy="73304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pPr defTabSz="914378"/>
            <a:endParaRPr>
              <a:ea typeface="+mn-ea"/>
            </a:endParaRPr>
          </a:p>
        </p:txBody>
      </p:sp>
      <p:pic>
        <p:nvPicPr>
          <p:cNvPr id="42" name="Imagem 41">
            <a:extLst>
              <a:ext uri="{FF2B5EF4-FFF2-40B4-BE49-F238E27FC236}">
                <a16:creationId xmlns:a16="http://schemas.microsoft.com/office/drawing/2014/main" id="{A9551C14-BBBF-F3D0-1535-4D9B1349A0D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7930" y="1820168"/>
            <a:ext cx="970086" cy="714800"/>
          </a:xfrm>
          <a:prstGeom prst="rect">
            <a:avLst/>
          </a:prstGeom>
        </p:spPr>
      </p:pic>
      <p:pic>
        <p:nvPicPr>
          <p:cNvPr id="43" name="Picture 2" descr="Sicoob oferece 25% de desconto na taxa de administração de todos os  consórcios | Sistema OCB/RJ">
            <a:extLst>
              <a:ext uri="{FF2B5EF4-FFF2-40B4-BE49-F238E27FC236}">
                <a16:creationId xmlns:a16="http://schemas.microsoft.com/office/drawing/2014/main" id="{7B1C16BE-18E7-BD3E-2B3B-F584A316F2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0436" y="3253658"/>
            <a:ext cx="1185347" cy="493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08860A58-1B25-F81C-F44D-43176C42D89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304293" y="2023114"/>
            <a:ext cx="1079587" cy="322796"/>
          </a:xfrm>
          <a:prstGeom prst="rect">
            <a:avLst/>
          </a:prstGeom>
        </p:spPr>
      </p:pic>
      <p:pic>
        <p:nvPicPr>
          <p:cNvPr id="1026" name="Picture 2" descr="Baixe o app 99 | Cadastre-se como Motorista ou Solicite uma ...">
            <a:extLst>
              <a:ext uri="{FF2B5EF4-FFF2-40B4-BE49-F238E27FC236}">
                <a16:creationId xmlns:a16="http://schemas.microsoft.com/office/drawing/2014/main" id="{C11FDB20-C684-448F-9C7D-E9C82C8A82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8547" y="1106436"/>
            <a:ext cx="584548" cy="550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Localiza Hertz">
            <a:extLst>
              <a:ext uri="{FF2B5EF4-FFF2-40B4-BE49-F238E27FC236}">
                <a16:creationId xmlns:a16="http://schemas.microsoft.com/office/drawing/2014/main" id="{6C08E2F4-C566-1548-93DF-6CCD7F5750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873" b="25017"/>
          <a:stretch/>
        </p:blipFill>
        <p:spPr bwMode="auto">
          <a:xfrm>
            <a:off x="5838258" y="4021292"/>
            <a:ext cx="1356666" cy="391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B58B5A85-93C7-9D3F-44D4-E54A8CE5918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97075" y="2623854"/>
            <a:ext cx="1018216" cy="544553"/>
          </a:xfrm>
          <a:prstGeom prst="rect">
            <a:avLst/>
          </a:prstGeom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45AA4A3D-56D4-6536-3313-2D1A6CD7C6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906" b="26318"/>
          <a:stretch/>
        </p:blipFill>
        <p:spPr bwMode="auto">
          <a:xfrm>
            <a:off x="4555343" y="1186532"/>
            <a:ext cx="1160678" cy="466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8C1DC79A-4ECE-0196-D6D9-CD81019AD482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3928" y="2623854"/>
            <a:ext cx="825717" cy="413855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9F8FE6FA-681B-7A6A-8E58-2989CA0DF12E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4793" y="3369439"/>
            <a:ext cx="1042758" cy="404430"/>
          </a:xfrm>
          <a:prstGeom prst="rect">
            <a:avLst/>
          </a:prstGeom>
        </p:spPr>
      </p:pic>
      <p:pic>
        <p:nvPicPr>
          <p:cNvPr id="14" name="Picture 22" descr="Copacol - Portal do Agronegócio - Comunicado Oficial">
            <a:extLst>
              <a:ext uri="{FF2B5EF4-FFF2-40B4-BE49-F238E27FC236}">
                <a16:creationId xmlns:a16="http://schemas.microsoft.com/office/drawing/2014/main" id="{E70CD71A-2270-C64B-8FF1-AC7DB716FB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8552" y="1240662"/>
            <a:ext cx="765049" cy="431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arreiras - nstech">
            <a:extLst>
              <a:ext uri="{FF2B5EF4-FFF2-40B4-BE49-F238E27FC236}">
                <a16:creationId xmlns:a16="http://schemas.microsoft.com/office/drawing/2014/main" id="{938B9F45-41DC-93A4-ABFE-803C5061C9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0135" y="2715685"/>
            <a:ext cx="1078946" cy="313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">
            <a:extLst>
              <a:ext uri="{FF2B5EF4-FFF2-40B4-BE49-F238E27FC236}">
                <a16:creationId xmlns:a16="http://schemas.microsoft.com/office/drawing/2014/main" id="{AC8D8519-1C2C-97DD-3D4C-4F9153D1DB0B}"/>
              </a:ext>
            </a:extLst>
          </p:cNvPr>
          <p:cNvPicPr>
            <a:picLocks noChangeAspect="1"/>
          </p:cNvPicPr>
          <p:nvPr/>
        </p:nvPicPr>
        <p:blipFill rotWithShape="1">
          <a:blip r:embed="rId20"/>
          <a:srcRect t="2678" r="-15112"/>
          <a:stretch/>
        </p:blipFill>
        <p:spPr>
          <a:xfrm>
            <a:off x="3339440" y="3327889"/>
            <a:ext cx="1118336" cy="345431"/>
          </a:xfrm>
          <a:prstGeom prst="rect">
            <a:avLst/>
          </a:prstGeom>
          <a:ln>
            <a:noFill/>
          </a:ln>
        </p:spPr>
      </p:pic>
      <p:pic>
        <p:nvPicPr>
          <p:cNvPr id="2054" name="Picture 6" descr="Quem Somos – SuperTerminais">
            <a:extLst>
              <a:ext uri="{FF2B5EF4-FFF2-40B4-BE49-F238E27FC236}">
                <a16:creationId xmlns:a16="http://schemas.microsoft.com/office/drawing/2014/main" id="{924EED5D-F42B-E084-F62D-18493FEC9B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7837" y="3376022"/>
            <a:ext cx="1114910" cy="356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 descr="Resultado de imagem para totvs">
            <a:extLst>
              <a:ext uri="{FF2B5EF4-FFF2-40B4-BE49-F238E27FC236}">
                <a16:creationId xmlns:a16="http://schemas.microsoft.com/office/drawing/2014/main" id="{AF4C05AF-4284-1C40-485C-4DA14B2DC0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83" t="27352" r="12563" b="29540"/>
          <a:stretch/>
        </p:blipFill>
        <p:spPr bwMode="auto">
          <a:xfrm>
            <a:off x="7475508" y="1913606"/>
            <a:ext cx="970627" cy="473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Sebrae-Logo | BRAVI">
            <a:extLst>
              <a:ext uri="{FF2B5EF4-FFF2-40B4-BE49-F238E27FC236}">
                <a16:creationId xmlns:a16="http://schemas.microsoft.com/office/drawing/2014/main" id="{84A2EDB3-CE97-0A6C-5EB1-5AD81C76B9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30" b="14043"/>
          <a:stretch/>
        </p:blipFill>
        <p:spPr bwMode="auto">
          <a:xfrm>
            <a:off x="7440135" y="3890622"/>
            <a:ext cx="1041370" cy="475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B55B8FF4-ED0C-C12F-8E45-B576C40E4B03}"/>
              </a:ext>
            </a:extLst>
          </p:cNvPr>
          <p:cNvPicPr>
            <a:picLocks noChangeAspect="1"/>
          </p:cNvPicPr>
          <p:nvPr/>
        </p:nvPicPr>
        <p:blipFill rotWithShape="1">
          <a:blip r:embed="rId24"/>
          <a:srcRect t="17738" r="-1" b="1172"/>
          <a:stretch/>
        </p:blipFill>
        <p:spPr>
          <a:xfrm>
            <a:off x="4635151" y="1996482"/>
            <a:ext cx="1037179" cy="420900"/>
          </a:xfrm>
          <a:custGeom>
            <a:avLst/>
            <a:gdLst/>
            <a:ahLst/>
            <a:cxnLst/>
            <a:rect l="l" t="t" r="r" b="b"/>
            <a:pathLst>
              <a:path w="3423175" h="2775859">
                <a:moveTo>
                  <a:pt x="1906524" y="0"/>
                </a:moveTo>
                <a:cubicBezTo>
                  <a:pt x="2498805" y="0"/>
                  <a:pt x="3028006" y="270078"/>
                  <a:pt x="3377691" y="693798"/>
                </a:cubicBezTo>
                <a:lnTo>
                  <a:pt x="3423175" y="754624"/>
                </a:lnTo>
                <a:lnTo>
                  <a:pt x="3423175" y="2775859"/>
                </a:lnTo>
                <a:lnTo>
                  <a:pt x="211114" y="2775859"/>
                </a:lnTo>
                <a:lnTo>
                  <a:pt x="149824" y="2648629"/>
                </a:lnTo>
                <a:cubicBezTo>
                  <a:pt x="53349" y="2420536"/>
                  <a:pt x="0" y="2169760"/>
                  <a:pt x="0" y="1906524"/>
                </a:cubicBezTo>
                <a:cubicBezTo>
                  <a:pt x="0" y="853580"/>
                  <a:pt x="853580" y="0"/>
                  <a:pt x="1906524" y="0"/>
                </a:cubicBezTo>
                <a:close/>
              </a:path>
            </a:pathLst>
          </a:custGeom>
        </p:spPr>
      </p:pic>
      <p:pic>
        <p:nvPicPr>
          <p:cNvPr id="28" name="Imagem 27">
            <a:extLst>
              <a:ext uri="{FF2B5EF4-FFF2-40B4-BE49-F238E27FC236}">
                <a16:creationId xmlns:a16="http://schemas.microsoft.com/office/drawing/2014/main" id="{AA92B8F2-856D-53F9-0FB7-522513102491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8530" y="3993888"/>
            <a:ext cx="992489" cy="459748"/>
          </a:xfrm>
          <a:prstGeom prst="rect">
            <a:avLst/>
          </a:prstGeom>
        </p:spPr>
      </p:pic>
      <p:pic>
        <p:nvPicPr>
          <p:cNvPr id="29" name="Picture 2" descr="Resultado de imagem para Henry Schein imagem">
            <a:extLst>
              <a:ext uri="{FF2B5EF4-FFF2-40B4-BE49-F238E27FC236}">
                <a16:creationId xmlns:a16="http://schemas.microsoft.com/office/drawing/2014/main" id="{56189147-C449-B6C3-BFD5-871BFA454C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9440" y="3993885"/>
            <a:ext cx="1012852" cy="446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Imagem 31">
            <a:extLst>
              <a:ext uri="{FF2B5EF4-FFF2-40B4-BE49-F238E27FC236}">
                <a16:creationId xmlns:a16="http://schemas.microsoft.com/office/drawing/2014/main" id="{548FB27F-C78D-FADB-7EBE-8526C54AC5E3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9362" y="3369439"/>
            <a:ext cx="1014459" cy="327679"/>
          </a:xfrm>
          <a:prstGeom prst="rect">
            <a:avLst/>
          </a:prstGeom>
        </p:spPr>
      </p:pic>
      <p:pic>
        <p:nvPicPr>
          <p:cNvPr id="35" name="Imagem 34">
            <a:extLst>
              <a:ext uri="{FF2B5EF4-FFF2-40B4-BE49-F238E27FC236}">
                <a16:creationId xmlns:a16="http://schemas.microsoft.com/office/drawing/2014/main" id="{215F8172-C2ED-F450-EF0C-DB9D721AF39C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625" y="4135439"/>
            <a:ext cx="1020781" cy="163325"/>
          </a:xfrm>
          <a:prstGeom prst="rect">
            <a:avLst/>
          </a:prstGeom>
        </p:spPr>
      </p:pic>
      <p:pic>
        <p:nvPicPr>
          <p:cNvPr id="2060" name="Picture 12" descr="Pottencial Seguradora">
            <a:extLst>
              <a:ext uri="{FF2B5EF4-FFF2-40B4-BE49-F238E27FC236}">
                <a16:creationId xmlns:a16="http://schemas.microsoft.com/office/drawing/2014/main" id="{BC3EED8D-6EBE-09DB-F670-FBA6B565D0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01" b="23245"/>
          <a:stretch/>
        </p:blipFill>
        <p:spPr bwMode="auto">
          <a:xfrm>
            <a:off x="3235444" y="2747956"/>
            <a:ext cx="1214086" cy="372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D7ED9ABF-B41E-A54E-B724-872882960476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1974793" y="4128129"/>
            <a:ext cx="1042758" cy="204561"/>
          </a:xfrm>
          <a:prstGeom prst="rect">
            <a:avLst/>
          </a:prstGeom>
        </p:spPr>
      </p:pic>
      <p:pic>
        <p:nvPicPr>
          <p:cNvPr id="11" name="Picture 2" descr="Case Brasil Terminal Portuário (BTP) | Imaginedone">
            <a:extLst>
              <a:ext uri="{FF2B5EF4-FFF2-40B4-BE49-F238E27FC236}">
                <a16:creationId xmlns:a16="http://schemas.microsoft.com/office/drawing/2014/main" id="{74D86398-1816-3905-A777-DE1975EFD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9731" y="2507421"/>
            <a:ext cx="970085" cy="646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ering">
            <a:extLst>
              <a:ext uri="{FF2B5EF4-FFF2-40B4-BE49-F238E27FC236}">
                <a16:creationId xmlns:a16="http://schemas.microsoft.com/office/drawing/2014/main" id="{93F55269-44D5-D38B-4EDE-89D39C7CB3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268" b="26169"/>
          <a:stretch/>
        </p:blipFill>
        <p:spPr bwMode="auto">
          <a:xfrm>
            <a:off x="5885778" y="1998319"/>
            <a:ext cx="1229282" cy="328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arisa">
            <a:extLst>
              <a:ext uri="{FF2B5EF4-FFF2-40B4-BE49-F238E27FC236}">
                <a16:creationId xmlns:a16="http://schemas.microsoft.com/office/drawing/2014/main" id="{8ABC6EF9-124C-8CE5-4EE7-42C0EAFD76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84" b="25592"/>
          <a:stretch/>
        </p:blipFill>
        <p:spPr bwMode="auto">
          <a:xfrm>
            <a:off x="5901949" y="1261269"/>
            <a:ext cx="1229283" cy="336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també">
            <a:extLst>
              <a:ext uri="{FF2B5EF4-FFF2-40B4-BE49-F238E27FC236}">
                <a16:creationId xmlns:a16="http://schemas.microsoft.com/office/drawing/2014/main" id="{36353435-C207-5D12-91FB-574B2D9B06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195" b="27194"/>
          <a:stretch/>
        </p:blipFill>
        <p:spPr bwMode="auto">
          <a:xfrm>
            <a:off x="1962751" y="2038866"/>
            <a:ext cx="1147105" cy="307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8" descr="Kepler Weber">
            <a:extLst>
              <a:ext uri="{FF2B5EF4-FFF2-40B4-BE49-F238E27FC236}">
                <a16:creationId xmlns:a16="http://schemas.microsoft.com/office/drawing/2014/main" id="{BF5ED738-ACF5-503B-DA56-EB6C5FE1F0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117" b="32675"/>
          <a:stretch/>
        </p:blipFill>
        <p:spPr bwMode="auto">
          <a:xfrm>
            <a:off x="577644" y="3454713"/>
            <a:ext cx="1238742" cy="269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30772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9526D0B8-E7E9-8B79-26A7-1B1F6F3706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Google Shape;114;p17">
            <a:extLst>
              <a:ext uri="{FF2B5EF4-FFF2-40B4-BE49-F238E27FC236}">
                <a16:creationId xmlns:a16="http://schemas.microsoft.com/office/drawing/2014/main" id="{08956D9C-75C6-0E39-BB95-78E0D47DFE80}"/>
              </a:ext>
            </a:extLst>
          </p:cNvPr>
          <p:cNvSpPr txBox="1"/>
          <p:nvPr/>
        </p:nvSpPr>
        <p:spPr>
          <a:xfrm>
            <a:off x="1028248" y="730025"/>
            <a:ext cx="3421632" cy="39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nek Gujarati"/>
                <a:ea typeface="Anek Gujarati"/>
                <a:cs typeface="Anek Gujarati"/>
                <a:sym typeface="Anek Gujarati"/>
              </a:rPr>
              <a:t>Supere os desafios da contratação de profissionais de tecnologia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1F87E901-F3C0-BDCA-BE8B-8C7D68DC8F52}"/>
              </a:ext>
            </a:extLst>
          </p:cNvPr>
          <p:cNvSpPr/>
          <p:nvPr/>
        </p:nvSpPr>
        <p:spPr>
          <a:xfrm>
            <a:off x="1150367" y="1419558"/>
            <a:ext cx="1246909" cy="2301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Google Shape;114;p17">
            <a:extLst>
              <a:ext uri="{FF2B5EF4-FFF2-40B4-BE49-F238E27FC236}">
                <a16:creationId xmlns:a16="http://schemas.microsoft.com/office/drawing/2014/main" id="{CCB461FC-280B-709C-CA18-EF163693CCFC}"/>
              </a:ext>
            </a:extLst>
          </p:cNvPr>
          <p:cNvSpPr txBox="1"/>
          <p:nvPr/>
        </p:nvSpPr>
        <p:spPr>
          <a:xfrm>
            <a:off x="1178296" y="1342828"/>
            <a:ext cx="1191050" cy="3197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 b="1" dirty="0">
                <a:solidFill>
                  <a:schemeClr val="bg1"/>
                </a:solidFill>
                <a:latin typeface="Anek Gujarati"/>
                <a:ea typeface="Anek Gujarati"/>
                <a:cs typeface="Anek Gujarati"/>
                <a:sym typeface="Anek Gujarati"/>
              </a:rPr>
              <a:t>O que fazemos</a:t>
            </a:r>
          </a:p>
        </p:txBody>
      </p:sp>
      <p:sp>
        <p:nvSpPr>
          <p:cNvPr id="12" name="Google Shape;66;p14">
            <a:extLst>
              <a:ext uri="{FF2B5EF4-FFF2-40B4-BE49-F238E27FC236}">
                <a16:creationId xmlns:a16="http://schemas.microsoft.com/office/drawing/2014/main" id="{9BE85A2E-0158-DDE1-ABD6-BC701AB329C8}"/>
              </a:ext>
            </a:extLst>
          </p:cNvPr>
          <p:cNvSpPr txBox="1"/>
          <p:nvPr/>
        </p:nvSpPr>
        <p:spPr>
          <a:xfrm>
            <a:off x="1150367" y="1883727"/>
            <a:ext cx="3421633" cy="2662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Lidar com a crescente demanda por profissionais de tecnologia é um dos desafios mais prementes para as empresas atualmente. Se você </a:t>
            </a:r>
            <a:r>
              <a:rPr lang="pt-BR" sz="1000" b="1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precisa expandir sua equipe de TI </a:t>
            </a:r>
            <a:r>
              <a:rPr lang="pt-BR" sz="10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de maneira rápida e eficaz, </a:t>
            </a:r>
            <a:r>
              <a:rPr lang="pt-BR" sz="1000" b="1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nossa equipe está pronta para ajudá-lo </a:t>
            </a:r>
            <a:r>
              <a:rPr lang="pt-BR" sz="10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a acelerar os prazos de entrega por meio de metodologias ágeis e gestão compartilhada. 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pt-BR" sz="1000" dirty="0">
              <a:solidFill>
                <a:schemeClr val="tx1"/>
              </a:solidFill>
              <a:latin typeface="Montserrat" pitchFamily="2" charset="0"/>
              <a:ea typeface="Anek Gujarati"/>
              <a:cs typeface="Anek Gujarati"/>
              <a:sym typeface="Anek Gujarat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Trabalhamos com especialistas em cada fase do seu projeto. Conheça nossos profissionais - </a:t>
            </a:r>
            <a:r>
              <a:rPr lang="pt-BR" sz="1000" b="1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temos a equipe ideal para o seu negócio. 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pt-BR" sz="1000" dirty="0">
              <a:solidFill>
                <a:schemeClr val="tx1"/>
              </a:solidFill>
              <a:latin typeface="Montserrat" pitchFamily="2" charset="0"/>
              <a:ea typeface="Anek Gujarati"/>
              <a:cs typeface="Anek Gujarati"/>
              <a:sym typeface="Anek Gujarat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Somos especialistas em contratar e gerenciar talentos de tecnologia.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47D2E732-CB44-0623-FF21-89F59DA8B7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0689" y="543523"/>
            <a:ext cx="3103139" cy="4152367"/>
          </a:xfrm>
          <a:prstGeom prst="rect">
            <a:avLst/>
          </a:prstGeom>
        </p:spPr>
      </p:pic>
      <p:pic>
        <p:nvPicPr>
          <p:cNvPr id="3" name="Picture 7" descr="Logo&#10;&#10;Description automatically generated">
            <a:hlinkClick r:id="rId5" action="ppaction://hlinksldjump"/>
            <a:extLst>
              <a:ext uri="{FF2B5EF4-FFF2-40B4-BE49-F238E27FC236}">
                <a16:creationId xmlns:a16="http://schemas.microsoft.com/office/drawing/2014/main" id="{1E600C8E-AA31-35C6-103F-450E75367854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rgbClr val="00000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8108000" y="4652657"/>
            <a:ext cx="924966" cy="490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8133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FFC9BD08-F7A5-7D86-0B2A-FDAAC2DBFB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Google Shape;66;p14">
            <a:extLst>
              <a:ext uri="{FF2B5EF4-FFF2-40B4-BE49-F238E27FC236}">
                <a16:creationId xmlns:a16="http://schemas.microsoft.com/office/drawing/2014/main" id="{99B9FD10-F0D2-64E7-0F19-201D59AAA151}"/>
              </a:ext>
            </a:extLst>
          </p:cNvPr>
          <p:cNvSpPr txBox="1"/>
          <p:nvPr/>
        </p:nvSpPr>
        <p:spPr>
          <a:xfrm>
            <a:off x="281353" y="3336936"/>
            <a:ext cx="1144599" cy="830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 b="1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Alinhamento do Projeto</a:t>
            </a:r>
            <a:r>
              <a:rPr lang="pt-BR" sz="7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 para melhor </a:t>
            </a:r>
            <a:r>
              <a:rPr lang="pt-BR" sz="700" dirty="0" err="1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Job</a:t>
            </a:r>
            <a:r>
              <a:rPr lang="pt-BR" sz="7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 </a:t>
            </a:r>
            <a:r>
              <a:rPr lang="pt-BR" sz="700" dirty="0" err="1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Description</a:t>
            </a:r>
            <a:r>
              <a:rPr lang="pt-BR" sz="7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 dos profissionais e esforço do time multidisciplinar.</a:t>
            </a:r>
          </a:p>
        </p:txBody>
      </p:sp>
      <p:sp>
        <p:nvSpPr>
          <p:cNvPr id="12" name="Google Shape;66;p14">
            <a:extLst>
              <a:ext uri="{FF2B5EF4-FFF2-40B4-BE49-F238E27FC236}">
                <a16:creationId xmlns:a16="http://schemas.microsoft.com/office/drawing/2014/main" id="{3CC9B34A-3A48-56A1-2946-1D31A4BC0883}"/>
              </a:ext>
            </a:extLst>
          </p:cNvPr>
          <p:cNvSpPr txBox="1"/>
          <p:nvPr/>
        </p:nvSpPr>
        <p:spPr>
          <a:xfrm>
            <a:off x="1000936" y="2364083"/>
            <a:ext cx="1550069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Definido o </a:t>
            </a:r>
            <a:r>
              <a:rPr lang="pt-BR" sz="700" dirty="0" err="1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Job</a:t>
            </a:r>
            <a:r>
              <a:rPr lang="pt-BR" sz="7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 </a:t>
            </a:r>
            <a:r>
              <a:rPr lang="pt-BR" sz="700" dirty="0" err="1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Description</a:t>
            </a:r>
            <a:r>
              <a:rPr lang="pt-BR" sz="7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, </a:t>
            </a:r>
            <a:r>
              <a:rPr lang="pt-BR" sz="700" b="1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captamos internamente ou externamente</a:t>
            </a:r>
            <a:r>
              <a:rPr lang="pt-BR" sz="7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 nossos profissionais. </a:t>
            </a:r>
          </a:p>
        </p:txBody>
      </p:sp>
      <p:sp>
        <p:nvSpPr>
          <p:cNvPr id="13" name="Google Shape;66;p14">
            <a:extLst>
              <a:ext uri="{FF2B5EF4-FFF2-40B4-BE49-F238E27FC236}">
                <a16:creationId xmlns:a16="http://schemas.microsoft.com/office/drawing/2014/main" id="{CF2147BB-3C35-7D2C-75B9-C33D8AE1B8A0}"/>
              </a:ext>
            </a:extLst>
          </p:cNvPr>
          <p:cNvSpPr txBox="1"/>
          <p:nvPr/>
        </p:nvSpPr>
        <p:spPr>
          <a:xfrm>
            <a:off x="1903650" y="3336936"/>
            <a:ext cx="1550069" cy="7232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Realizamos </a:t>
            </a:r>
            <a:r>
              <a:rPr lang="pt-BR" sz="700" b="1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entrevista técnica e comportamental</a:t>
            </a:r>
            <a:r>
              <a:rPr lang="pt-BR" sz="7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.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pt-BR" sz="700" dirty="0">
              <a:solidFill>
                <a:schemeClr val="tx1"/>
              </a:solidFill>
              <a:latin typeface="Montserrat" pitchFamily="2" charset="0"/>
              <a:ea typeface="Anek Gujarati"/>
              <a:cs typeface="Anek Gujarati"/>
              <a:sym typeface="Anek Gujarat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Prazo de  </a:t>
            </a:r>
            <a:r>
              <a:rPr lang="pt-BR" sz="700" dirty="0" err="1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onboarding</a:t>
            </a:r>
            <a:r>
              <a:rPr lang="pt-BR" sz="7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 de no máximo 15 dias.</a:t>
            </a:r>
          </a:p>
        </p:txBody>
      </p:sp>
      <p:sp>
        <p:nvSpPr>
          <p:cNvPr id="14" name="Google Shape;66;p14">
            <a:extLst>
              <a:ext uri="{FF2B5EF4-FFF2-40B4-BE49-F238E27FC236}">
                <a16:creationId xmlns:a16="http://schemas.microsoft.com/office/drawing/2014/main" id="{5EBCD9EF-FD6C-A42C-6C15-7ABE78427120}"/>
              </a:ext>
            </a:extLst>
          </p:cNvPr>
          <p:cNvSpPr txBox="1"/>
          <p:nvPr/>
        </p:nvSpPr>
        <p:spPr>
          <a:xfrm>
            <a:off x="2844481" y="2141514"/>
            <a:ext cx="1488836" cy="7232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No </a:t>
            </a:r>
            <a:r>
              <a:rPr lang="pt-BR" sz="700" b="1" dirty="0" err="1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Kickoff</a:t>
            </a:r>
            <a:r>
              <a:rPr lang="pt-BR" sz="7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 ocorre o </a:t>
            </a:r>
            <a:r>
              <a:rPr lang="pt-BR" sz="700" dirty="0" err="1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onboarding</a:t>
            </a:r>
            <a:r>
              <a:rPr lang="pt-BR" sz="7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 dos Profissionais e o time Multidisciplinar da Supero acompanha de perto por 15 dias.</a:t>
            </a:r>
          </a:p>
        </p:txBody>
      </p:sp>
      <p:sp>
        <p:nvSpPr>
          <p:cNvPr id="17" name="Google Shape;66;p14">
            <a:extLst>
              <a:ext uri="{FF2B5EF4-FFF2-40B4-BE49-F238E27FC236}">
                <a16:creationId xmlns:a16="http://schemas.microsoft.com/office/drawing/2014/main" id="{8B18C1F5-FD4D-7C13-066D-178596DB3512}"/>
              </a:ext>
            </a:extLst>
          </p:cNvPr>
          <p:cNvSpPr txBox="1"/>
          <p:nvPr/>
        </p:nvSpPr>
        <p:spPr>
          <a:xfrm>
            <a:off x="3713446" y="3336935"/>
            <a:ext cx="1550069" cy="830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Nesses 15 dias o Gerente de Operações valida a </a:t>
            </a:r>
            <a:r>
              <a:rPr lang="pt-BR" sz="700" b="1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organização e adequação</a:t>
            </a:r>
            <a:r>
              <a:rPr lang="pt-BR" sz="7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 aos métodos ágeis para criar indicadores de performance do profissional ou time.</a:t>
            </a:r>
          </a:p>
        </p:txBody>
      </p:sp>
      <p:sp>
        <p:nvSpPr>
          <p:cNvPr id="18" name="Google Shape;66;p14">
            <a:extLst>
              <a:ext uri="{FF2B5EF4-FFF2-40B4-BE49-F238E27FC236}">
                <a16:creationId xmlns:a16="http://schemas.microsoft.com/office/drawing/2014/main" id="{F753F271-2E51-2DC2-8856-585F2599ADBF}"/>
              </a:ext>
            </a:extLst>
          </p:cNvPr>
          <p:cNvSpPr txBox="1"/>
          <p:nvPr/>
        </p:nvSpPr>
        <p:spPr>
          <a:xfrm>
            <a:off x="4620563" y="1965824"/>
            <a:ext cx="1550069" cy="1046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Semanalmente os gerentes de operações realizam reunião com os profissionais para </a:t>
            </a:r>
            <a:r>
              <a:rPr lang="pt-BR" sz="700" b="1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alinhamentos</a:t>
            </a:r>
            <a:r>
              <a:rPr lang="pt-BR" sz="7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, levantamento de oportunidades, compartilham indicadores criados e pontos de evolução.</a:t>
            </a:r>
          </a:p>
        </p:txBody>
      </p:sp>
      <p:sp>
        <p:nvSpPr>
          <p:cNvPr id="19" name="Google Shape;66;p14">
            <a:extLst>
              <a:ext uri="{FF2B5EF4-FFF2-40B4-BE49-F238E27FC236}">
                <a16:creationId xmlns:a16="http://schemas.microsoft.com/office/drawing/2014/main" id="{5FF59594-9DE6-7049-E0D3-07B3349B777B}"/>
              </a:ext>
            </a:extLst>
          </p:cNvPr>
          <p:cNvSpPr txBox="1"/>
          <p:nvPr/>
        </p:nvSpPr>
        <p:spPr>
          <a:xfrm>
            <a:off x="5533752" y="3336935"/>
            <a:ext cx="1550069" cy="1154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pt-BR" sz="7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Todos os nossos profissionais, quinzenalmente passam por </a:t>
            </a:r>
            <a:r>
              <a:rPr lang="pt-BR" sz="700" b="1" dirty="0" err="1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OneOne</a:t>
            </a:r>
            <a:r>
              <a:rPr lang="pt-BR" sz="700" b="1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 e Mentoria</a:t>
            </a:r>
            <a:r>
              <a:rPr lang="pt-BR" sz="7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pt-BR" sz="700" dirty="0">
              <a:solidFill>
                <a:schemeClr val="tx1"/>
              </a:solidFill>
              <a:latin typeface="Montserrat" pitchFamily="2" charset="0"/>
              <a:ea typeface="Anek Gujarati"/>
              <a:cs typeface="Anek Gujarati"/>
              <a:sym typeface="Anek Gujarat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Quinzenalmente existem </a:t>
            </a:r>
            <a:r>
              <a:rPr lang="pt-BR" sz="700" b="1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reuniões técnicas e gerenciais</a:t>
            </a:r>
            <a:r>
              <a:rPr lang="pt-BR" sz="7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 entre time Supero e o Cliente para ajustes e PDCA.</a:t>
            </a:r>
          </a:p>
        </p:txBody>
      </p:sp>
      <p:sp>
        <p:nvSpPr>
          <p:cNvPr id="20" name="Google Shape;66;p14">
            <a:extLst>
              <a:ext uri="{FF2B5EF4-FFF2-40B4-BE49-F238E27FC236}">
                <a16:creationId xmlns:a16="http://schemas.microsoft.com/office/drawing/2014/main" id="{17A0C726-6703-6EE6-B21D-F792FB1386FA}"/>
              </a:ext>
            </a:extLst>
          </p:cNvPr>
          <p:cNvSpPr txBox="1"/>
          <p:nvPr/>
        </p:nvSpPr>
        <p:spPr>
          <a:xfrm>
            <a:off x="6453598" y="1947621"/>
            <a:ext cx="1550069" cy="1154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Nossos contratos por prazo determinado ou indeterminado mantém toda documentação e ferramentas de controle de projetos atualizadas, garantindo </a:t>
            </a:r>
            <a:r>
              <a:rPr lang="pt-BR" sz="700" b="1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ampla visibilidade do uso dos recursos e avanços do projeto</a:t>
            </a:r>
            <a:r>
              <a:rPr lang="pt-BR" sz="7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.</a:t>
            </a:r>
          </a:p>
        </p:txBody>
      </p:sp>
      <p:sp>
        <p:nvSpPr>
          <p:cNvPr id="2" name="Google Shape;114;p17">
            <a:extLst>
              <a:ext uri="{FF2B5EF4-FFF2-40B4-BE49-F238E27FC236}">
                <a16:creationId xmlns:a16="http://schemas.microsoft.com/office/drawing/2014/main" id="{4B1A537E-1BB8-6097-F961-1242E17ABD4F}"/>
              </a:ext>
            </a:extLst>
          </p:cNvPr>
          <p:cNvSpPr txBox="1"/>
          <p:nvPr/>
        </p:nvSpPr>
        <p:spPr>
          <a:xfrm>
            <a:off x="1240221" y="327337"/>
            <a:ext cx="7241628" cy="39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nek Gujarati"/>
                <a:ea typeface="Anek Gujarati"/>
                <a:cs typeface="Anek Gujarati"/>
                <a:sym typeface="Anek Gujarati"/>
              </a:rPr>
              <a:t>O que diferencia o nosso serviço de Outsourcing</a:t>
            </a:r>
          </a:p>
        </p:txBody>
      </p:sp>
      <p:sp>
        <p:nvSpPr>
          <p:cNvPr id="3" name="Google Shape;114;p17">
            <a:extLst>
              <a:ext uri="{FF2B5EF4-FFF2-40B4-BE49-F238E27FC236}">
                <a16:creationId xmlns:a16="http://schemas.microsoft.com/office/drawing/2014/main" id="{9ECFAE2D-18E9-F12D-3A40-9CA6082E694A}"/>
              </a:ext>
            </a:extLst>
          </p:cNvPr>
          <p:cNvSpPr txBox="1"/>
          <p:nvPr/>
        </p:nvSpPr>
        <p:spPr>
          <a:xfrm>
            <a:off x="1394421" y="715339"/>
            <a:ext cx="7112513" cy="3197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nek Gujarati"/>
                <a:ea typeface="Anek Gujarati"/>
                <a:cs typeface="Anek Gujarati"/>
                <a:sym typeface="Anek Gujarati"/>
              </a:rPr>
              <a:t>Nossa metodologia reúne mais de  20 anos e </a:t>
            </a:r>
            <a:r>
              <a:rPr lang="pt-BR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nek Gujarati"/>
                <a:ea typeface="Anek Gujarati"/>
                <a:cs typeface="Anek Gujarati"/>
                <a:sym typeface="Anek Gujarati"/>
              </a:rPr>
              <a:t>constrói os melhores times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27C780DE-9593-0656-825A-B32B5BE5DA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836827"/>
            <a:ext cx="8613264" cy="554154"/>
          </a:xfrm>
          <a:prstGeom prst="rect">
            <a:avLst/>
          </a:prstGeom>
        </p:spPr>
      </p:pic>
      <p:pic>
        <p:nvPicPr>
          <p:cNvPr id="4" name="Picture 7" descr="Logo&#10;&#10;Description automatically generated">
            <a:hlinkClick r:id="rId5" action="ppaction://hlinksldjump"/>
            <a:extLst>
              <a:ext uri="{FF2B5EF4-FFF2-40B4-BE49-F238E27FC236}">
                <a16:creationId xmlns:a16="http://schemas.microsoft.com/office/drawing/2014/main" id="{E596320B-E214-2EFC-CF00-FBDED25BC6B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rgbClr val="00000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8108000" y="4652657"/>
            <a:ext cx="924966" cy="490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9311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m 15">
            <a:extLst>
              <a:ext uri="{FF2B5EF4-FFF2-40B4-BE49-F238E27FC236}">
                <a16:creationId xmlns:a16="http://schemas.microsoft.com/office/drawing/2014/main" id="{C3C37817-474D-54EE-E6C0-FA7F9FD4BD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32" y="0"/>
            <a:ext cx="9144000" cy="5143500"/>
          </a:xfrm>
          <a:prstGeom prst="rect">
            <a:avLst/>
          </a:prstGeom>
        </p:spPr>
      </p:pic>
      <p:pic>
        <p:nvPicPr>
          <p:cNvPr id="2" name="Gráfico 1">
            <a:extLst>
              <a:ext uri="{FF2B5EF4-FFF2-40B4-BE49-F238E27FC236}">
                <a16:creationId xmlns:a16="http://schemas.microsoft.com/office/drawing/2014/main" id="{F8B561C5-3E6A-5F3D-C959-05AA7837B6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8676" y="892046"/>
            <a:ext cx="574097" cy="529936"/>
          </a:xfrm>
          <a:prstGeom prst="rect">
            <a:avLst/>
          </a:prstGeom>
        </p:spPr>
      </p:pic>
      <p:sp>
        <p:nvSpPr>
          <p:cNvPr id="4" name="Google Shape;114;p17">
            <a:extLst>
              <a:ext uri="{FF2B5EF4-FFF2-40B4-BE49-F238E27FC236}">
                <a16:creationId xmlns:a16="http://schemas.microsoft.com/office/drawing/2014/main" id="{2F327831-E114-CD22-2EE6-3E398D6582DF}"/>
              </a:ext>
            </a:extLst>
          </p:cNvPr>
          <p:cNvSpPr txBox="1"/>
          <p:nvPr/>
        </p:nvSpPr>
        <p:spPr>
          <a:xfrm>
            <a:off x="1456717" y="954897"/>
            <a:ext cx="2771675" cy="377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 b="1" dirty="0">
                <a:solidFill>
                  <a:schemeClr val="tx1"/>
                </a:solidFill>
                <a:latin typeface="Anek Gujarati"/>
                <a:ea typeface="Anek Gujarati"/>
                <a:cs typeface="Anek Gujarati"/>
                <a:sym typeface="Anek Gujarati"/>
              </a:rPr>
              <a:t>ALOCAÇÃO GERENCIADA</a:t>
            </a:r>
          </a:p>
        </p:txBody>
      </p:sp>
      <p:sp>
        <p:nvSpPr>
          <p:cNvPr id="9" name="Google Shape;66;p14">
            <a:extLst>
              <a:ext uri="{FF2B5EF4-FFF2-40B4-BE49-F238E27FC236}">
                <a16:creationId xmlns:a16="http://schemas.microsoft.com/office/drawing/2014/main" id="{BA67BEA9-CE9C-20A1-B950-7982E3F86F99}"/>
              </a:ext>
            </a:extLst>
          </p:cNvPr>
          <p:cNvSpPr txBox="1"/>
          <p:nvPr/>
        </p:nvSpPr>
        <p:spPr>
          <a:xfrm>
            <a:off x="818676" y="1664851"/>
            <a:ext cx="3537605" cy="1299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Alocação de recursos de TI adaptados ao modelo de desenvolvimento de software da sua empresa, com </a:t>
            </a:r>
            <a:r>
              <a:rPr lang="pt-BR" sz="900" b="1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apoio do gerenciamento da Supero.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pt-BR" sz="900" b="1" dirty="0">
              <a:solidFill>
                <a:schemeClr val="tx1"/>
              </a:solidFill>
              <a:latin typeface="Montserrat" pitchFamily="2" charset="0"/>
              <a:ea typeface="Anek Gujarati"/>
              <a:cs typeface="Anek Gujarati"/>
              <a:sym typeface="Anek Gujarati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b="1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Objetivo: </a:t>
            </a:r>
            <a:r>
              <a:rPr lang="pt-BR" sz="9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aumentar a </a:t>
            </a:r>
            <a:r>
              <a:rPr lang="pt-BR" sz="900" b="1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velocidade e produtividade </a:t>
            </a:r>
            <a:r>
              <a:rPr lang="pt-BR" sz="9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de execução dos projetos internos de TI da empresa, oferecendo qualidade diferenciada.</a:t>
            </a:r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0EA57C09-4691-29AC-FA21-664491F4F7E5}"/>
              </a:ext>
            </a:extLst>
          </p:cNvPr>
          <p:cNvSpPr/>
          <p:nvPr/>
        </p:nvSpPr>
        <p:spPr>
          <a:xfrm>
            <a:off x="772957" y="1827538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B02934F4-B057-CEB0-548C-2B4353BA6BB5}"/>
              </a:ext>
            </a:extLst>
          </p:cNvPr>
          <p:cNvSpPr/>
          <p:nvPr/>
        </p:nvSpPr>
        <p:spPr>
          <a:xfrm>
            <a:off x="772956" y="2453124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8" name="Google Shape;66;p14">
            <a:extLst>
              <a:ext uri="{FF2B5EF4-FFF2-40B4-BE49-F238E27FC236}">
                <a16:creationId xmlns:a16="http://schemas.microsoft.com/office/drawing/2014/main" id="{EA049AFC-DEE4-F0D8-CED7-FD81DA7C636F}"/>
              </a:ext>
            </a:extLst>
          </p:cNvPr>
          <p:cNvSpPr txBox="1"/>
          <p:nvPr/>
        </p:nvSpPr>
        <p:spPr>
          <a:xfrm>
            <a:off x="898127" y="3194525"/>
            <a:ext cx="830054" cy="343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b="1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Benefícios</a:t>
            </a:r>
          </a:p>
        </p:txBody>
      </p:sp>
      <p:sp>
        <p:nvSpPr>
          <p:cNvPr id="19" name="Google Shape;63;p14">
            <a:extLst>
              <a:ext uri="{FF2B5EF4-FFF2-40B4-BE49-F238E27FC236}">
                <a16:creationId xmlns:a16="http://schemas.microsoft.com/office/drawing/2014/main" id="{243545D4-A486-84C1-0E53-F0176036AB32}"/>
              </a:ext>
            </a:extLst>
          </p:cNvPr>
          <p:cNvSpPr/>
          <p:nvPr/>
        </p:nvSpPr>
        <p:spPr>
          <a:xfrm>
            <a:off x="769977" y="3127094"/>
            <a:ext cx="3458415" cy="121137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20" name="Google Shape;66;p14">
            <a:extLst>
              <a:ext uri="{FF2B5EF4-FFF2-40B4-BE49-F238E27FC236}">
                <a16:creationId xmlns:a16="http://schemas.microsoft.com/office/drawing/2014/main" id="{6303A445-97EF-4BE7-5738-C29BE79A10F2}"/>
              </a:ext>
            </a:extLst>
          </p:cNvPr>
          <p:cNvSpPr txBox="1"/>
          <p:nvPr/>
        </p:nvSpPr>
        <p:spPr>
          <a:xfrm>
            <a:off x="898127" y="3474437"/>
            <a:ext cx="3330265" cy="821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b="1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Redução de 30%</a:t>
            </a:r>
            <a:r>
              <a:rPr lang="pt-BR" sz="9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 no turnover da equipe;</a:t>
            </a:r>
            <a:br>
              <a:rPr lang="pt-BR" sz="9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</a:br>
            <a:br>
              <a:rPr lang="pt-BR" sz="9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</a:br>
            <a:r>
              <a:rPr lang="pt-BR" sz="900" b="1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Aumento de 40%</a:t>
            </a:r>
            <a:r>
              <a:rPr lang="pt-BR" sz="9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 na performance em comparação ao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Modelo de Body Shop tradicional.</a:t>
            </a:r>
          </a:p>
        </p:txBody>
      </p:sp>
      <p:sp>
        <p:nvSpPr>
          <p:cNvPr id="21" name="Google Shape;63;p14">
            <a:extLst>
              <a:ext uri="{FF2B5EF4-FFF2-40B4-BE49-F238E27FC236}">
                <a16:creationId xmlns:a16="http://schemas.microsoft.com/office/drawing/2014/main" id="{675DA076-85A6-D5C3-BF43-3543D563F5D1}"/>
              </a:ext>
            </a:extLst>
          </p:cNvPr>
          <p:cNvSpPr/>
          <p:nvPr/>
        </p:nvSpPr>
        <p:spPr>
          <a:xfrm>
            <a:off x="818675" y="3169890"/>
            <a:ext cx="3458415" cy="121137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7" descr="Logo&#10;&#10;Description automatically generated">
            <a:hlinkClick r:id="rId6" action="ppaction://hlinksldjump"/>
            <a:extLst>
              <a:ext uri="{FF2B5EF4-FFF2-40B4-BE49-F238E27FC236}">
                <a16:creationId xmlns:a16="http://schemas.microsoft.com/office/drawing/2014/main" id="{8D25246D-AD3B-C948-1D42-EE179C1666E0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rgbClr val="00000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8108000" y="4652657"/>
            <a:ext cx="924966" cy="490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38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m 14">
            <a:extLst>
              <a:ext uri="{FF2B5EF4-FFF2-40B4-BE49-F238E27FC236}">
                <a16:creationId xmlns:a16="http://schemas.microsoft.com/office/drawing/2014/main" id="{A33C3A98-1203-2DAA-ACBC-EAC541198D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60" name="Imagem 59">
            <a:extLst>
              <a:ext uri="{FF2B5EF4-FFF2-40B4-BE49-F238E27FC236}">
                <a16:creationId xmlns:a16="http://schemas.microsoft.com/office/drawing/2014/main" id="{3B49D2E5-3B99-C2CB-4C34-5BAEDEA568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5273" y="2022571"/>
            <a:ext cx="947321" cy="953899"/>
          </a:xfrm>
          <a:prstGeom prst="rect">
            <a:avLst/>
          </a:prstGeom>
        </p:spPr>
      </p:pic>
      <p:pic>
        <p:nvPicPr>
          <p:cNvPr id="56" name="Imagem 55">
            <a:extLst>
              <a:ext uri="{FF2B5EF4-FFF2-40B4-BE49-F238E27FC236}">
                <a16:creationId xmlns:a16="http://schemas.microsoft.com/office/drawing/2014/main" id="{D414D9EB-2A33-BAC2-04CD-50EC138209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98968" y="2022571"/>
            <a:ext cx="947321" cy="953899"/>
          </a:xfrm>
          <a:prstGeom prst="rect">
            <a:avLst/>
          </a:prstGeom>
        </p:spPr>
      </p:pic>
      <p:pic>
        <p:nvPicPr>
          <p:cNvPr id="7" name="Gráfico 6">
            <a:extLst>
              <a:ext uri="{FF2B5EF4-FFF2-40B4-BE49-F238E27FC236}">
                <a16:creationId xmlns:a16="http://schemas.microsoft.com/office/drawing/2014/main" id="{AE126AB5-30F7-135F-0AAA-DC4A0BE6CD0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271096" y="434817"/>
            <a:ext cx="601807" cy="555514"/>
          </a:xfrm>
          <a:prstGeom prst="rect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0CD1421B-26F5-856C-8CAE-BCABC40A34DE}"/>
              </a:ext>
            </a:extLst>
          </p:cNvPr>
          <p:cNvSpPr/>
          <p:nvPr/>
        </p:nvSpPr>
        <p:spPr>
          <a:xfrm>
            <a:off x="2153963" y="3862797"/>
            <a:ext cx="4942955" cy="58809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Google Shape;66;p14">
            <a:extLst>
              <a:ext uri="{FF2B5EF4-FFF2-40B4-BE49-F238E27FC236}">
                <a16:creationId xmlns:a16="http://schemas.microsoft.com/office/drawing/2014/main" id="{9BA68503-C0DB-52A9-BD82-7864DA43416D}"/>
              </a:ext>
            </a:extLst>
          </p:cNvPr>
          <p:cNvSpPr txBox="1"/>
          <p:nvPr/>
        </p:nvSpPr>
        <p:spPr>
          <a:xfrm>
            <a:off x="2244916" y="3816767"/>
            <a:ext cx="4761049" cy="680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bg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Um time de gestão completo, </a:t>
            </a:r>
            <a:r>
              <a:rPr lang="pt-BR" b="1" dirty="0">
                <a:solidFill>
                  <a:schemeClr val="bg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sem custo </a:t>
            </a: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>
                <a:solidFill>
                  <a:schemeClr val="bg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adicional por isso!</a:t>
            </a:r>
          </a:p>
        </p:txBody>
      </p:sp>
      <p:sp>
        <p:nvSpPr>
          <p:cNvPr id="10" name="Google Shape;114;p17">
            <a:extLst>
              <a:ext uri="{FF2B5EF4-FFF2-40B4-BE49-F238E27FC236}">
                <a16:creationId xmlns:a16="http://schemas.microsoft.com/office/drawing/2014/main" id="{71DA1E30-A940-6D9C-45B4-5EAE2A604111}"/>
              </a:ext>
            </a:extLst>
          </p:cNvPr>
          <p:cNvSpPr txBox="1"/>
          <p:nvPr/>
        </p:nvSpPr>
        <p:spPr>
          <a:xfrm>
            <a:off x="2668175" y="1073304"/>
            <a:ext cx="3807648" cy="39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nek Gujarati"/>
                <a:ea typeface="Anek Gujarati"/>
                <a:cs typeface="Anek Gujarati"/>
                <a:sym typeface="Anek Gujarati"/>
              </a:rPr>
              <a:t>Diferenciais da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nek Gujarati"/>
                <a:ea typeface="Anek Gujarati"/>
                <a:cs typeface="Anek Gujarati"/>
                <a:sym typeface="Anek Gujarati"/>
              </a:rPr>
              <a:t>Alocação Gerenciada:</a:t>
            </a:r>
          </a:p>
        </p:txBody>
      </p:sp>
      <p:pic>
        <p:nvPicPr>
          <p:cNvPr id="22" name="Imagem 21">
            <a:extLst>
              <a:ext uri="{FF2B5EF4-FFF2-40B4-BE49-F238E27FC236}">
                <a16:creationId xmlns:a16="http://schemas.microsoft.com/office/drawing/2014/main" id="{7E36CDD2-8C83-6BA2-E024-4F0C22F2EC9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11406" y="2027025"/>
            <a:ext cx="947320" cy="953899"/>
          </a:xfrm>
          <a:prstGeom prst="rect">
            <a:avLst/>
          </a:prstGeom>
        </p:spPr>
      </p:pic>
      <p:sp>
        <p:nvSpPr>
          <p:cNvPr id="11" name="Google Shape;66;p14">
            <a:extLst>
              <a:ext uri="{FF2B5EF4-FFF2-40B4-BE49-F238E27FC236}">
                <a16:creationId xmlns:a16="http://schemas.microsoft.com/office/drawing/2014/main" id="{66549833-CF07-8FF4-1AEA-7D8FEF780005}"/>
              </a:ext>
            </a:extLst>
          </p:cNvPr>
          <p:cNvSpPr txBox="1"/>
          <p:nvPr/>
        </p:nvSpPr>
        <p:spPr>
          <a:xfrm>
            <a:off x="1861869" y="2980924"/>
            <a:ext cx="1246393" cy="46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b="1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EQUIPE</a:t>
            </a: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b="1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MULTIDISCIPLINAR</a:t>
            </a:r>
          </a:p>
        </p:txBody>
      </p:sp>
      <p:sp>
        <p:nvSpPr>
          <p:cNvPr id="24" name="Google Shape;66;p14">
            <a:extLst>
              <a:ext uri="{FF2B5EF4-FFF2-40B4-BE49-F238E27FC236}">
                <a16:creationId xmlns:a16="http://schemas.microsoft.com/office/drawing/2014/main" id="{14A930EA-70A6-3BED-0841-1311D64A4A9F}"/>
              </a:ext>
            </a:extLst>
          </p:cNvPr>
          <p:cNvSpPr txBox="1"/>
          <p:nvPr/>
        </p:nvSpPr>
        <p:spPr>
          <a:xfrm>
            <a:off x="3257799" y="2980924"/>
            <a:ext cx="1246393" cy="46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b="1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PLANEJAMENTO E ESTRUTURAÇÃO</a:t>
            </a:r>
          </a:p>
        </p:txBody>
      </p:sp>
      <p:sp>
        <p:nvSpPr>
          <p:cNvPr id="26" name="Google Shape;66;p14">
            <a:extLst>
              <a:ext uri="{FF2B5EF4-FFF2-40B4-BE49-F238E27FC236}">
                <a16:creationId xmlns:a16="http://schemas.microsoft.com/office/drawing/2014/main" id="{7C458C19-2264-CDB3-D5EB-E22BC048DC8A}"/>
              </a:ext>
            </a:extLst>
          </p:cNvPr>
          <p:cNvSpPr txBox="1"/>
          <p:nvPr/>
        </p:nvSpPr>
        <p:spPr>
          <a:xfrm>
            <a:off x="4625441" y="2976470"/>
            <a:ext cx="1246393" cy="46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b="1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INDICADORES DE PERFORMANCE</a:t>
            </a:r>
          </a:p>
        </p:txBody>
      </p:sp>
      <p:sp>
        <p:nvSpPr>
          <p:cNvPr id="29" name="Google Shape;66;p14">
            <a:extLst>
              <a:ext uri="{FF2B5EF4-FFF2-40B4-BE49-F238E27FC236}">
                <a16:creationId xmlns:a16="http://schemas.microsoft.com/office/drawing/2014/main" id="{900200FE-CBE0-8405-F870-B48D5EAB9D6F}"/>
              </a:ext>
            </a:extLst>
          </p:cNvPr>
          <p:cNvSpPr txBox="1"/>
          <p:nvPr/>
        </p:nvSpPr>
        <p:spPr>
          <a:xfrm>
            <a:off x="6021371" y="2976470"/>
            <a:ext cx="1246393" cy="46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b="1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MENTORIA TÉCNICA</a:t>
            </a:r>
          </a:p>
        </p:txBody>
      </p:sp>
      <p:pic>
        <p:nvPicPr>
          <p:cNvPr id="58" name="Imagem 57">
            <a:extLst>
              <a:ext uri="{FF2B5EF4-FFF2-40B4-BE49-F238E27FC236}">
                <a16:creationId xmlns:a16="http://schemas.microsoft.com/office/drawing/2014/main" id="{9E6581B9-1D10-1998-AB5A-B41D8E69990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75304" y="2022571"/>
            <a:ext cx="947321" cy="953899"/>
          </a:xfrm>
          <a:prstGeom prst="rect">
            <a:avLst/>
          </a:prstGeom>
        </p:spPr>
      </p:pic>
      <p:pic>
        <p:nvPicPr>
          <p:cNvPr id="2" name="Picture 7" descr="Logo&#10;&#10;Description automatically generated">
            <a:hlinkClick r:id="rId10" action="ppaction://hlinksldjump"/>
            <a:extLst>
              <a:ext uri="{FF2B5EF4-FFF2-40B4-BE49-F238E27FC236}">
                <a16:creationId xmlns:a16="http://schemas.microsoft.com/office/drawing/2014/main" id="{5B3AB767-F40A-E1DD-10E7-6BE718DEF7C9}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prstClr val="black"/>
              <a:srgbClr val="00000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8108000" y="4652657"/>
            <a:ext cx="924966" cy="490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9188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C67B99E4-6D91-4E5E-7A30-9BFDCDC2A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8" name="Google Shape;114;p17">
            <a:extLst>
              <a:ext uri="{FF2B5EF4-FFF2-40B4-BE49-F238E27FC236}">
                <a16:creationId xmlns:a16="http://schemas.microsoft.com/office/drawing/2014/main" id="{CFD3C969-ACFC-FA1F-60D9-01C5EDD318C4}"/>
              </a:ext>
            </a:extLst>
          </p:cNvPr>
          <p:cNvSpPr txBox="1"/>
          <p:nvPr/>
        </p:nvSpPr>
        <p:spPr>
          <a:xfrm>
            <a:off x="664861" y="1790140"/>
            <a:ext cx="2775485" cy="78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400" b="1" dirty="0">
                <a:solidFill>
                  <a:schemeClr val="bg1"/>
                </a:solidFill>
                <a:latin typeface="Anek Gujarati"/>
                <a:ea typeface="Anek Gujarati"/>
                <a:cs typeface="Anek Gujarati"/>
                <a:sym typeface="Anek Gujarati"/>
              </a:rPr>
              <a:t>Confiam no nosso trabalho</a:t>
            </a: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CC732455-FD32-4BB4-7060-B82DE577A3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174" y="1266092"/>
            <a:ext cx="304836" cy="453709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9314B4C1-5ADE-AE10-1D3C-9508EDCF01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5174" y="2776965"/>
            <a:ext cx="1695407" cy="417855"/>
          </a:xfrm>
          <a:prstGeom prst="rect">
            <a:avLst/>
          </a:prstGeom>
        </p:spPr>
      </p:pic>
      <p:sp>
        <p:nvSpPr>
          <p:cNvPr id="6" name="Google Shape;101;p16">
            <a:extLst>
              <a:ext uri="{FF2B5EF4-FFF2-40B4-BE49-F238E27FC236}">
                <a16:creationId xmlns:a16="http://schemas.microsoft.com/office/drawing/2014/main" id="{09BBF56E-736F-8A2A-B1E5-A307249F54DD}"/>
              </a:ext>
            </a:extLst>
          </p:cNvPr>
          <p:cNvSpPr txBox="1"/>
          <p:nvPr/>
        </p:nvSpPr>
        <p:spPr>
          <a:xfrm>
            <a:off x="1787787" y="3017971"/>
            <a:ext cx="698238" cy="276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" dirty="0">
                <a:solidFill>
                  <a:schemeClr val="lt1"/>
                </a:solidFill>
                <a:latin typeface="Montserrat" pitchFamily="2" charset="0"/>
                <a:ea typeface="Anek Gujarati SemiBold"/>
                <a:cs typeface="Anek Gujarati SemiBold"/>
                <a:sym typeface="Anek Gujarati SemiBold"/>
              </a:rPr>
              <a:t>Outsourcing</a:t>
            </a:r>
            <a:endParaRPr sz="600" dirty="0">
              <a:solidFill>
                <a:schemeClr val="lt1"/>
              </a:solidFill>
              <a:latin typeface="Montserrat" pitchFamily="2" charset="0"/>
              <a:ea typeface="Anek Gujarati SemiBold"/>
              <a:cs typeface="Anek Gujarati SemiBold"/>
              <a:sym typeface="Anek Gujarati SemiBold"/>
            </a:endParaRPr>
          </a:p>
        </p:txBody>
      </p:sp>
      <p:pic>
        <p:nvPicPr>
          <p:cNvPr id="2" name="Picture 7" descr="Logo&#10;&#10;Description automatically generated">
            <a:hlinkClick r:id="rId6" action="ppaction://hlinksldjump"/>
            <a:extLst>
              <a:ext uri="{FF2B5EF4-FFF2-40B4-BE49-F238E27FC236}">
                <a16:creationId xmlns:a16="http://schemas.microsoft.com/office/drawing/2014/main" id="{8FA0D78A-920F-0E3A-50A8-35D6A45C5B87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rgbClr val="00000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8108000" y="4652657"/>
            <a:ext cx="924966" cy="490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1873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m 14">
            <a:extLst>
              <a:ext uri="{FF2B5EF4-FFF2-40B4-BE49-F238E27FC236}">
                <a16:creationId xmlns:a16="http://schemas.microsoft.com/office/drawing/2014/main" id="{A33C3A98-1203-2DAA-ACBC-EAC541198D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83D8D741-7EE1-C2F7-C4F4-DCD5230F11A3}"/>
              </a:ext>
            </a:extLst>
          </p:cNvPr>
          <p:cNvSpPr/>
          <p:nvPr/>
        </p:nvSpPr>
        <p:spPr>
          <a:xfrm>
            <a:off x="1319175" y="2215064"/>
            <a:ext cx="1782873" cy="16049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Google Shape;114;p17">
            <a:extLst>
              <a:ext uri="{FF2B5EF4-FFF2-40B4-BE49-F238E27FC236}">
                <a16:creationId xmlns:a16="http://schemas.microsoft.com/office/drawing/2014/main" id="{C5B00FEE-5C73-6F77-7AA8-82EC93BAED65}"/>
              </a:ext>
            </a:extLst>
          </p:cNvPr>
          <p:cNvSpPr txBox="1"/>
          <p:nvPr/>
        </p:nvSpPr>
        <p:spPr>
          <a:xfrm>
            <a:off x="1408698" y="2613885"/>
            <a:ext cx="1438897" cy="274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nek Gujarati"/>
                <a:ea typeface="Anek Gujarati"/>
                <a:cs typeface="Anek Gujarati"/>
                <a:sym typeface="Anek Gujarati"/>
              </a:rPr>
              <a:t>Cenário: </a:t>
            </a:r>
          </a:p>
        </p:txBody>
      </p:sp>
      <p:sp>
        <p:nvSpPr>
          <p:cNvPr id="16" name="Google Shape;66;p14">
            <a:extLst>
              <a:ext uri="{FF2B5EF4-FFF2-40B4-BE49-F238E27FC236}">
                <a16:creationId xmlns:a16="http://schemas.microsoft.com/office/drawing/2014/main" id="{60087589-592D-493A-8C9F-6C9043836C69}"/>
              </a:ext>
            </a:extLst>
          </p:cNvPr>
          <p:cNvSpPr txBox="1"/>
          <p:nvPr/>
        </p:nvSpPr>
        <p:spPr>
          <a:xfrm>
            <a:off x="1505329" y="2826209"/>
            <a:ext cx="1653691" cy="609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Faturamento de 2,3 Bi.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10 mil colaboradores. 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Sede Brasil.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2EE62EB-50BD-C22C-3FB0-A00F3F605E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0998" y="460574"/>
            <a:ext cx="442002" cy="408002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67999E63-5D89-537C-553F-A7E4528E00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05329" y="2395348"/>
            <a:ext cx="192117" cy="192117"/>
          </a:xfrm>
          <a:prstGeom prst="rect">
            <a:avLst/>
          </a:prstGeom>
        </p:spPr>
      </p:pic>
      <p:sp>
        <p:nvSpPr>
          <p:cNvPr id="5" name="Elipse 4">
            <a:extLst>
              <a:ext uri="{FF2B5EF4-FFF2-40B4-BE49-F238E27FC236}">
                <a16:creationId xmlns:a16="http://schemas.microsoft.com/office/drawing/2014/main" id="{4C02F334-642D-A2C6-6AF4-84C896EF81BE}"/>
              </a:ext>
            </a:extLst>
          </p:cNvPr>
          <p:cNvSpPr/>
          <p:nvPr/>
        </p:nvSpPr>
        <p:spPr>
          <a:xfrm>
            <a:off x="1505329" y="2975998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B2387DB7-93B8-782D-8D92-3C3EA3F4E320}"/>
              </a:ext>
            </a:extLst>
          </p:cNvPr>
          <p:cNvSpPr/>
          <p:nvPr/>
        </p:nvSpPr>
        <p:spPr>
          <a:xfrm>
            <a:off x="1505328" y="3246648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031F02D1-CF7D-215B-40BB-E28BDE8215E9}"/>
              </a:ext>
            </a:extLst>
          </p:cNvPr>
          <p:cNvSpPr/>
          <p:nvPr/>
        </p:nvSpPr>
        <p:spPr>
          <a:xfrm>
            <a:off x="1505327" y="3106914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2" name="Retângulo 71">
            <a:extLst>
              <a:ext uri="{FF2B5EF4-FFF2-40B4-BE49-F238E27FC236}">
                <a16:creationId xmlns:a16="http://schemas.microsoft.com/office/drawing/2014/main" id="{55E25F25-D62C-DB4E-5F03-48E854F4FE44}"/>
              </a:ext>
            </a:extLst>
          </p:cNvPr>
          <p:cNvSpPr/>
          <p:nvPr/>
        </p:nvSpPr>
        <p:spPr>
          <a:xfrm>
            <a:off x="3169894" y="2215064"/>
            <a:ext cx="1782873" cy="16049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3" name="Google Shape;114;p17">
            <a:extLst>
              <a:ext uri="{FF2B5EF4-FFF2-40B4-BE49-F238E27FC236}">
                <a16:creationId xmlns:a16="http://schemas.microsoft.com/office/drawing/2014/main" id="{611D0733-4BA8-6A74-9496-C6D781084F31}"/>
              </a:ext>
            </a:extLst>
          </p:cNvPr>
          <p:cNvSpPr txBox="1"/>
          <p:nvPr/>
        </p:nvSpPr>
        <p:spPr>
          <a:xfrm>
            <a:off x="3259417" y="2613885"/>
            <a:ext cx="1438897" cy="274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nek Gujarati"/>
                <a:ea typeface="Anek Gujarati"/>
                <a:cs typeface="Anek Gujarati"/>
                <a:sym typeface="Anek Gujarati"/>
              </a:rPr>
              <a:t>Projeto Empodera:</a:t>
            </a:r>
          </a:p>
        </p:txBody>
      </p:sp>
      <p:sp>
        <p:nvSpPr>
          <p:cNvPr id="74" name="Google Shape;66;p14">
            <a:extLst>
              <a:ext uri="{FF2B5EF4-FFF2-40B4-BE49-F238E27FC236}">
                <a16:creationId xmlns:a16="http://schemas.microsoft.com/office/drawing/2014/main" id="{C4C54BDB-D202-441F-F90E-D2E98312F788}"/>
              </a:ext>
            </a:extLst>
          </p:cNvPr>
          <p:cNvSpPr txBox="1"/>
          <p:nvPr/>
        </p:nvSpPr>
        <p:spPr>
          <a:xfrm>
            <a:off x="3356048" y="2826209"/>
            <a:ext cx="1653691" cy="1034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Tecnologias envolvidas: Node.js, Vue.js, </a:t>
            </a:r>
            <a:r>
              <a:rPr lang="pt-BR" sz="800" dirty="0" err="1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MongoDB</a:t>
            </a:r>
            <a:r>
              <a:rPr lang="pt-BR" sz="8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, </a:t>
            </a:r>
            <a:r>
              <a:rPr lang="pt-BR" sz="800" dirty="0" err="1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Postgree</a:t>
            </a:r>
            <a:r>
              <a:rPr lang="pt-BR" sz="8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.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Pessoas alocadas: 6 especialistas.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Tempo projeto: 3 anos.</a:t>
            </a:r>
          </a:p>
        </p:txBody>
      </p:sp>
      <p:sp>
        <p:nvSpPr>
          <p:cNvPr id="76" name="Elipse 75">
            <a:extLst>
              <a:ext uri="{FF2B5EF4-FFF2-40B4-BE49-F238E27FC236}">
                <a16:creationId xmlns:a16="http://schemas.microsoft.com/office/drawing/2014/main" id="{E45A2223-A790-455F-BB8D-2CC1DD542E35}"/>
              </a:ext>
            </a:extLst>
          </p:cNvPr>
          <p:cNvSpPr/>
          <p:nvPr/>
        </p:nvSpPr>
        <p:spPr>
          <a:xfrm>
            <a:off x="3356048" y="2956923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81" name="Retângulo 80">
            <a:extLst>
              <a:ext uri="{FF2B5EF4-FFF2-40B4-BE49-F238E27FC236}">
                <a16:creationId xmlns:a16="http://schemas.microsoft.com/office/drawing/2014/main" id="{C2ED7665-AD7A-3CE5-DD14-98113D22ED79}"/>
              </a:ext>
            </a:extLst>
          </p:cNvPr>
          <p:cNvSpPr/>
          <p:nvPr/>
        </p:nvSpPr>
        <p:spPr>
          <a:xfrm>
            <a:off x="5020613" y="2215064"/>
            <a:ext cx="2896411" cy="18377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83" name="Google Shape;66;p14">
            <a:extLst>
              <a:ext uri="{FF2B5EF4-FFF2-40B4-BE49-F238E27FC236}">
                <a16:creationId xmlns:a16="http://schemas.microsoft.com/office/drawing/2014/main" id="{40F939C0-D9D7-8904-B22E-71B03AA197E1}"/>
              </a:ext>
            </a:extLst>
          </p:cNvPr>
          <p:cNvSpPr txBox="1"/>
          <p:nvPr/>
        </p:nvSpPr>
        <p:spPr>
          <a:xfrm>
            <a:off x="5193964" y="2540091"/>
            <a:ext cx="2710257" cy="13526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"A equipe da Supero tem desempenhado um papel fundamental no sucesso das entregas do projeto Empodera, demonstrando um espírito colaborativo e um ótimo engajamento, o que tem sido essencial para alcançar resultados excelentes. “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pt-BR" sz="600" b="1" dirty="0">
              <a:solidFill>
                <a:schemeClr val="tx1"/>
              </a:solidFill>
              <a:latin typeface="Montserrat" pitchFamily="2" charset="0"/>
              <a:ea typeface="Anek Gujarati"/>
              <a:cs typeface="Anek Gujarati"/>
              <a:sym typeface="Anek Gujarati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" b="1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Katia Maria Alves Bianchi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" b="1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Gerente de Desenvolvimento de Software  </a:t>
            </a:r>
          </a:p>
        </p:txBody>
      </p:sp>
      <p:pic>
        <p:nvPicPr>
          <p:cNvPr id="95" name="Gráfico 94">
            <a:extLst>
              <a:ext uri="{FF2B5EF4-FFF2-40B4-BE49-F238E27FC236}">
                <a16:creationId xmlns:a16="http://schemas.microsoft.com/office/drawing/2014/main" id="{64ECF1B4-6E36-1D5F-D82F-844B916650F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305706" y="2360900"/>
            <a:ext cx="226566" cy="226566"/>
          </a:xfrm>
          <a:prstGeom prst="rect">
            <a:avLst/>
          </a:prstGeom>
        </p:spPr>
      </p:pic>
      <p:sp>
        <p:nvSpPr>
          <p:cNvPr id="3" name="Google Shape;114;p17">
            <a:extLst>
              <a:ext uri="{FF2B5EF4-FFF2-40B4-BE49-F238E27FC236}">
                <a16:creationId xmlns:a16="http://schemas.microsoft.com/office/drawing/2014/main" id="{A1A05E61-D2C3-6165-C89A-27842857A7E8}"/>
              </a:ext>
            </a:extLst>
          </p:cNvPr>
          <p:cNvSpPr txBox="1"/>
          <p:nvPr/>
        </p:nvSpPr>
        <p:spPr>
          <a:xfrm>
            <a:off x="5043466" y="1864674"/>
            <a:ext cx="461278" cy="274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9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nek Gujarati"/>
                <a:ea typeface="Anek Gujarati"/>
                <a:cs typeface="Anek Gujarati"/>
                <a:sym typeface="Anek Gujarati"/>
              </a:rPr>
              <a:t>“</a:t>
            </a:r>
          </a:p>
        </p:txBody>
      </p:sp>
      <p:sp>
        <p:nvSpPr>
          <p:cNvPr id="4" name="Google Shape;114;p17">
            <a:extLst>
              <a:ext uri="{FF2B5EF4-FFF2-40B4-BE49-F238E27FC236}">
                <a16:creationId xmlns:a16="http://schemas.microsoft.com/office/drawing/2014/main" id="{8DCD9318-0BA3-C78B-CE88-D06E6AA50443}"/>
              </a:ext>
            </a:extLst>
          </p:cNvPr>
          <p:cNvSpPr txBox="1"/>
          <p:nvPr/>
        </p:nvSpPr>
        <p:spPr>
          <a:xfrm>
            <a:off x="7126976" y="3618247"/>
            <a:ext cx="461278" cy="274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9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nek Gujarati"/>
                <a:ea typeface="Anek Gujarati"/>
                <a:cs typeface="Anek Gujarati"/>
                <a:sym typeface="Anek Gujarati"/>
              </a:rPr>
              <a:t>“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19F2E3E2-2D69-CDA7-0C92-169203CF0D4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32272" y="1212082"/>
            <a:ext cx="2081461" cy="612344"/>
          </a:xfrm>
          <a:prstGeom prst="rect">
            <a:avLst/>
          </a:prstGeom>
        </p:spPr>
      </p:pic>
      <p:sp>
        <p:nvSpPr>
          <p:cNvPr id="11" name="Elipse 10">
            <a:extLst>
              <a:ext uri="{FF2B5EF4-FFF2-40B4-BE49-F238E27FC236}">
                <a16:creationId xmlns:a16="http://schemas.microsoft.com/office/drawing/2014/main" id="{E924E5F3-A85C-184B-F36A-60E572303B9E}"/>
              </a:ext>
            </a:extLst>
          </p:cNvPr>
          <p:cNvSpPr/>
          <p:nvPr/>
        </p:nvSpPr>
        <p:spPr>
          <a:xfrm>
            <a:off x="3353098" y="3389857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7701863E-386D-75A1-0620-433F1167384F}"/>
              </a:ext>
            </a:extLst>
          </p:cNvPr>
          <p:cNvSpPr/>
          <p:nvPr/>
        </p:nvSpPr>
        <p:spPr>
          <a:xfrm>
            <a:off x="3353098" y="3673300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8" name="Picture 7" descr="Logo&#10;&#10;Description automatically generated">
            <a:hlinkClick r:id="rId9" action="ppaction://hlinksldjump"/>
            <a:extLst>
              <a:ext uri="{FF2B5EF4-FFF2-40B4-BE49-F238E27FC236}">
                <a16:creationId xmlns:a16="http://schemas.microsoft.com/office/drawing/2014/main" id="{8BB757D9-8A44-EED9-1597-A3C00D48EFDB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prstClr val="black"/>
              <a:srgbClr val="00000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8108000" y="4652657"/>
            <a:ext cx="924966" cy="490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3768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m 14">
            <a:extLst>
              <a:ext uri="{FF2B5EF4-FFF2-40B4-BE49-F238E27FC236}">
                <a16:creationId xmlns:a16="http://schemas.microsoft.com/office/drawing/2014/main" id="{A33C3A98-1203-2DAA-ACBC-EAC541198D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83D8D741-7EE1-C2F7-C4F4-DCD5230F11A3}"/>
              </a:ext>
            </a:extLst>
          </p:cNvPr>
          <p:cNvSpPr/>
          <p:nvPr/>
        </p:nvSpPr>
        <p:spPr>
          <a:xfrm>
            <a:off x="2297518" y="2215064"/>
            <a:ext cx="1782873" cy="16049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Google Shape;114;p17">
            <a:extLst>
              <a:ext uri="{FF2B5EF4-FFF2-40B4-BE49-F238E27FC236}">
                <a16:creationId xmlns:a16="http://schemas.microsoft.com/office/drawing/2014/main" id="{C5B00FEE-5C73-6F77-7AA8-82EC93BAED65}"/>
              </a:ext>
            </a:extLst>
          </p:cNvPr>
          <p:cNvSpPr txBox="1"/>
          <p:nvPr/>
        </p:nvSpPr>
        <p:spPr>
          <a:xfrm>
            <a:off x="2387041" y="2613885"/>
            <a:ext cx="1438897" cy="274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nek Gujarati"/>
                <a:ea typeface="Anek Gujarati"/>
                <a:cs typeface="Anek Gujarati"/>
                <a:sym typeface="Anek Gujarati"/>
              </a:rPr>
              <a:t>Cenário: </a:t>
            </a:r>
          </a:p>
        </p:txBody>
      </p:sp>
      <p:sp>
        <p:nvSpPr>
          <p:cNvPr id="16" name="Google Shape;66;p14">
            <a:extLst>
              <a:ext uri="{FF2B5EF4-FFF2-40B4-BE49-F238E27FC236}">
                <a16:creationId xmlns:a16="http://schemas.microsoft.com/office/drawing/2014/main" id="{60087589-592D-493A-8C9F-6C9043836C69}"/>
              </a:ext>
            </a:extLst>
          </p:cNvPr>
          <p:cNvSpPr txBox="1"/>
          <p:nvPr/>
        </p:nvSpPr>
        <p:spPr>
          <a:xfrm>
            <a:off x="2483672" y="2826209"/>
            <a:ext cx="1653691" cy="609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Faturamento de 7 Bi.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1.190 colaboradores. 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Sede Brasil.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2EE62EB-50BD-C22C-3FB0-A00F3F605E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0998" y="460574"/>
            <a:ext cx="442002" cy="408002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67999E63-5D89-537C-553F-A7E4528E00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83672" y="2395348"/>
            <a:ext cx="192117" cy="192117"/>
          </a:xfrm>
          <a:prstGeom prst="rect">
            <a:avLst/>
          </a:prstGeom>
        </p:spPr>
      </p:pic>
      <p:sp>
        <p:nvSpPr>
          <p:cNvPr id="5" name="Elipse 4">
            <a:extLst>
              <a:ext uri="{FF2B5EF4-FFF2-40B4-BE49-F238E27FC236}">
                <a16:creationId xmlns:a16="http://schemas.microsoft.com/office/drawing/2014/main" id="{4C02F334-642D-A2C6-6AF4-84C896EF81BE}"/>
              </a:ext>
            </a:extLst>
          </p:cNvPr>
          <p:cNvSpPr/>
          <p:nvPr/>
        </p:nvSpPr>
        <p:spPr>
          <a:xfrm>
            <a:off x="2483672" y="2975998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B2387DB7-93B8-782D-8D92-3C3EA3F4E320}"/>
              </a:ext>
            </a:extLst>
          </p:cNvPr>
          <p:cNvSpPr/>
          <p:nvPr/>
        </p:nvSpPr>
        <p:spPr>
          <a:xfrm>
            <a:off x="2483671" y="3246648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031F02D1-CF7D-215B-40BB-E28BDE8215E9}"/>
              </a:ext>
            </a:extLst>
          </p:cNvPr>
          <p:cNvSpPr/>
          <p:nvPr/>
        </p:nvSpPr>
        <p:spPr>
          <a:xfrm>
            <a:off x="2483670" y="3106914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2" name="Retângulo 71">
            <a:extLst>
              <a:ext uri="{FF2B5EF4-FFF2-40B4-BE49-F238E27FC236}">
                <a16:creationId xmlns:a16="http://schemas.microsoft.com/office/drawing/2014/main" id="{55E25F25-D62C-DB4E-5F03-48E854F4FE44}"/>
              </a:ext>
            </a:extLst>
          </p:cNvPr>
          <p:cNvSpPr/>
          <p:nvPr/>
        </p:nvSpPr>
        <p:spPr>
          <a:xfrm>
            <a:off x="4148237" y="2215063"/>
            <a:ext cx="2815088" cy="178143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3" name="Google Shape;114;p17">
            <a:extLst>
              <a:ext uri="{FF2B5EF4-FFF2-40B4-BE49-F238E27FC236}">
                <a16:creationId xmlns:a16="http://schemas.microsoft.com/office/drawing/2014/main" id="{611D0733-4BA8-6A74-9496-C6D781084F31}"/>
              </a:ext>
            </a:extLst>
          </p:cNvPr>
          <p:cNvSpPr txBox="1"/>
          <p:nvPr/>
        </p:nvSpPr>
        <p:spPr>
          <a:xfrm>
            <a:off x="4237760" y="2613885"/>
            <a:ext cx="2245327" cy="274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nek Gujarati"/>
                <a:ea typeface="Anek Gujarati"/>
                <a:cs typeface="Anek Gujarati"/>
                <a:sym typeface="Anek Gujarati"/>
              </a:rPr>
              <a:t>Projeto </a:t>
            </a:r>
            <a:r>
              <a:rPr lang="pt-BR" sz="11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nek Gujarati"/>
                <a:ea typeface="Anek Gujarati"/>
                <a:cs typeface="Anek Gujarati"/>
                <a:sym typeface="Anek Gujarati"/>
              </a:rPr>
              <a:t>Conect</a:t>
            </a:r>
            <a:r>
              <a:rPr lang="pt-BR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nek Gujarati"/>
                <a:ea typeface="Anek Gujarati"/>
                <a:cs typeface="Anek Gujarati"/>
                <a:sym typeface="Anek Gujarati"/>
              </a:rPr>
              <a:t>: Sustentação do ERP legado para a Implantação do ERP Oracle EBS</a:t>
            </a:r>
          </a:p>
        </p:txBody>
      </p:sp>
      <p:sp>
        <p:nvSpPr>
          <p:cNvPr id="74" name="Google Shape;66;p14">
            <a:extLst>
              <a:ext uri="{FF2B5EF4-FFF2-40B4-BE49-F238E27FC236}">
                <a16:creationId xmlns:a16="http://schemas.microsoft.com/office/drawing/2014/main" id="{C4C54BDB-D202-441F-F90E-D2E98312F788}"/>
              </a:ext>
            </a:extLst>
          </p:cNvPr>
          <p:cNvSpPr txBox="1"/>
          <p:nvPr/>
        </p:nvSpPr>
        <p:spPr>
          <a:xfrm>
            <a:off x="4334391" y="3152633"/>
            <a:ext cx="2294690" cy="750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3 pessoas alocadas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Tempo projeto: 2 anos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Tecnologias envolvidas: Oracle PL/SQL, Forms, Reports</a:t>
            </a:r>
          </a:p>
        </p:txBody>
      </p:sp>
      <p:sp>
        <p:nvSpPr>
          <p:cNvPr id="76" name="Elipse 75">
            <a:extLst>
              <a:ext uri="{FF2B5EF4-FFF2-40B4-BE49-F238E27FC236}">
                <a16:creationId xmlns:a16="http://schemas.microsoft.com/office/drawing/2014/main" id="{E45A2223-A790-455F-BB8D-2CC1DD542E35}"/>
              </a:ext>
            </a:extLst>
          </p:cNvPr>
          <p:cNvSpPr/>
          <p:nvPr/>
        </p:nvSpPr>
        <p:spPr>
          <a:xfrm>
            <a:off x="4334391" y="2956923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95" name="Gráfico 94">
            <a:extLst>
              <a:ext uri="{FF2B5EF4-FFF2-40B4-BE49-F238E27FC236}">
                <a16:creationId xmlns:a16="http://schemas.microsoft.com/office/drawing/2014/main" id="{64ECF1B4-6E36-1D5F-D82F-844B916650F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284049" y="2360900"/>
            <a:ext cx="226566" cy="226566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16E07B26-C603-4EC8-874C-6B1E288E96A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93783" y="1084725"/>
            <a:ext cx="2956431" cy="824766"/>
          </a:xfrm>
          <a:prstGeom prst="rect">
            <a:avLst/>
          </a:prstGeom>
        </p:spPr>
      </p:pic>
      <p:pic>
        <p:nvPicPr>
          <p:cNvPr id="3" name="Picture 7" descr="Logo&#10;&#10;Description automatically generated">
            <a:hlinkClick r:id="rId9" action="ppaction://hlinksldjump"/>
            <a:extLst>
              <a:ext uri="{FF2B5EF4-FFF2-40B4-BE49-F238E27FC236}">
                <a16:creationId xmlns:a16="http://schemas.microsoft.com/office/drawing/2014/main" id="{4256AA4A-317E-D1D9-899C-4A2EA7634CE6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prstClr val="black"/>
              <a:srgbClr val="00000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8108000" y="4652657"/>
            <a:ext cx="924966" cy="490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11314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m 14">
            <a:extLst>
              <a:ext uri="{FF2B5EF4-FFF2-40B4-BE49-F238E27FC236}">
                <a16:creationId xmlns:a16="http://schemas.microsoft.com/office/drawing/2014/main" id="{A33C3A98-1203-2DAA-ACBC-EAC541198D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C2EE62EB-50BD-C22C-3FB0-A00F3F605E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0998" y="460574"/>
            <a:ext cx="442002" cy="408002"/>
          </a:xfrm>
          <a:prstGeom prst="rect">
            <a:avLst/>
          </a:prstGeom>
        </p:spPr>
      </p:pic>
      <p:sp>
        <p:nvSpPr>
          <p:cNvPr id="72" name="Retângulo 71">
            <a:extLst>
              <a:ext uri="{FF2B5EF4-FFF2-40B4-BE49-F238E27FC236}">
                <a16:creationId xmlns:a16="http://schemas.microsoft.com/office/drawing/2014/main" id="{55E25F25-D62C-DB4E-5F03-48E854F4FE44}"/>
              </a:ext>
            </a:extLst>
          </p:cNvPr>
          <p:cNvSpPr/>
          <p:nvPr/>
        </p:nvSpPr>
        <p:spPr>
          <a:xfrm>
            <a:off x="1603265" y="2215064"/>
            <a:ext cx="1782873" cy="140318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3" name="Google Shape;114;p17">
            <a:extLst>
              <a:ext uri="{FF2B5EF4-FFF2-40B4-BE49-F238E27FC236}">
                <a16:creationId xmlns:a16="http://schemas.microsoft.com/office/drawing/2014/main" id="{611D0733-4BA8-6A74-9496-C6D781084F31}"/>
              </a:ext>
            </a:extLst>
          </p:cNvPr>
          <p:cNvSpPr txBox="1"/>
          <p:nvPr/>
        </p:nvSpPr>
        <p:spPr>
          <a:xfrm>
            <a:off x="1692789" y="2613885"/>
            <a:ext cx="1202920" cy="274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nek Gujarati"/>
                <a:ea typeface="Anek Gujarati"/>
                <a:cs typeface="Anek Gujarati"/>
                <a:sym typeface="Anek Gujarati"/>
              </a:rPr>
              <a:t>Projeto pontual e crítico:</a:t>
            </a:r>
          </a:p>
        </p:txBody>
      </p:sp>
      <p:sp>
        <p:nvSpPr>
          <p:cNvPr id="74" name="Google Shape;66;p14">
            <a:extLst>
              <a:ext uri="{FF2B5EF4-FFF2-40B4-BE49-F238E27FC236}">
                <a16:creationId xmlns:a16="http://schemas.microsoft.com/office/drawing/2014/main" id="{C4C54BDB-D202-441F-F90E-D2E98312F788}"/>
              </a:ext>
            </a:extLst>
          </p:cNvPr>
          <p:cNvSpPr txBox="1"/>
          <p:nvPr/>
        </p:nvSpPr>
        <p:spPr>
          <a:xfrm>
            <a:off x="1789419" y="3017562"/>
            <a:ext cx="1653691" cy="46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Pessoas alocadas: 2 desenvolvedores </a:t>
            </a:r>
            <a:r>
              <a:rPr lang="pt-BR" sz="800" dirty="0" err="1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React</a:t>
            </a:r>
            <a:r>
              <a:rPr lang="pt-BR" sz="8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 JS </a:t>
            </a:r>
          </a:p>
        </p:txBody>
      </p:sp>
      <p:sp>
        <p:nvSpPr>
          <p:cNvPr id="76" name="Elipse 75">
            <a:extLst>
              <a:ext uri="{FF2B5EF4-FFF2-40B4-BE49-F238E27FC236}">
                <a16:creationId xmlns:a16="http://schemas.microsoft.com/office/drawing/2014/main" id="{E45A2223-A790-455F-BB8D-2CC1DD542E35}"/>
              </a:ext>
            </a:extLst>
          </p:cNvPr>
          <p:cNvSpPr/>
          <p:nvPr/>
        </p:nvSpPr>
        <p:spPr>
          <a:xfrm>
            <a:off x="1789419" y="3170696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81" name="Retângulo 80">
            <a:extLst>
              <a:ext uri="{FF2B5EF4-FFF2-40B4-BE49-F238E27FC236}">
                <a16:creationId xmlns:a16="http://schemas.microsoft.com/office/drawing/2014/main" id="{C2ED7665-AD7A-3CE5-DD14-98113D22ED79}"/>
              </a:ext>
            </a:extLst>
          </p:cNvPr>
          <p:cNvSpPr/>
          <p:nvPr/>
        </p:nvSpPr>
        <p:spPr>
          <a:xfrm>
            <a:off x="3453984" y="2215064"/>
            <a:ext cx="4238486" cy="18377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83" name="Google Shape;66;p14">
            <a:extLst>
              <a:ext uri="{FF2B5EF4-FFF2-40B4-BE49-F238E27FC236}">
                <a16:creationId xmlns:a16="http://schemas.microsoft.com/office/drawing/2014/main" id="{40F939C0-D9D7-8904-B22E-71B03AA197E1}"/>
              </a:ext>
            </a:extLst>
          </p:cNvPr>
          <p:cNvSpPr txBox="1"/>
          <p:nvPr/>
        </p:nvSpPr>
        <p:spPr>
          <a:xfrm>
            <a:off x="3627335" y="2540091"/>
            <a:ext cx="3886092" cy="13526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“Recentemente, contratamos a Supero para nos apoiar na aceleração de um projeto pontual, crítico e de curto prazo. Tratamos de forma muito objetiva sobre o que precisávamos e eles nos disponibilizaram uma equipe muito rapidamente! A facilidade de contratação, a velocidade do atendimento e a qualidade dos profissionais foram, sem dúvida, a melhor solução para essa demanda pontual!”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pt-BR" sz="600" b="1" dirty="0">
              <a:solidFill>
                <a:schemeClr val="tx1"/>
              </a:solidFill>
              <a:latin typeface="Montserrat" pitchFamily="2" charset="0"/>
              <a:ea typeface="Anek Gujarati"/>
              <a:cs typeface="Anek Gujarati"/>
              <a:sym typeface="Anek Gujarati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" b="1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Danielle </a:t>
            </a:r>
            <a:r>
              <a:rPr lang="pt-BR" sz="600" b="1" dirty="0" err="1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Nishida</a:t>
            </a:r>
            <a:endParaRPr lang="pt-BR" sz="600" b="1" dirty="0">
              <a:solidFill>
                <a:schemeClr val="tx1"/>
              </a:solidFill>
              <a:latin typeface="Montserrat" pitchFamily="2" charset="0"/>
              <a:ea typeface="Anek Gujarati"/>
              <a:cs typeface="Anek Gujarati"/>
              <a:sym typeface="Anek Gujarati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" b="1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Gerente de Desenvolvimento</a:t>
            </a:r>
          </a:p>
        </p:txBody>
      </p:sp>
      <p:pic>
        <p:nvPicPr>
          <p:cNvPr id="95" name="Gráfico 94">
            <a:extLst>
              <a:ext uri="{FF2B5EF4-FFF2-40B4-BE49-F238E27FC236}">
                <a16:creationId xmlns:a16="http://schemas.microsoft.com/office/drawing/2014/main" id="{64ECF1B4-6E36-1D5F-D82F-844B916650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739077" y="2360900"/>
            <a:ext cx="226566" cy="226566"/>
          </a:xfrm>
          <a:prstGeom prst="rect">
            <a:avLst/>
          </a:prstGeom>
        </p:spPr>
      </p:pic>
      <p:sp>
        <p:nvSpPr>
          <p:cNvPr id="3" name="Google Shape;114;p17">
            <a:extLst>
              <a:ext uri="{FF2B5EF4-FFF2-40B4-BE49-F238E27FC236}">
                <a16:creationId xmlns:a16="http://schemas.microsoft.com/office/drawing/2014/main" id="{A1A05E61-D2C3-6165-C89A-27842857A7E8}"/>
              </a:ext>
            </a:extLst>
          </p:cNvPr>
          <p:cNvSpPr txBox="1"/>
          <p:nvPr/>
        </p:nvSpPr>
        <p:spPr>
          <a:xfrm>
            <a:off x="3476837" y="1864674"/>
            <a:ext cx="461278" cy="274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9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nek Gujarati"/>
                <a:ea typeface="Anek Gujarati"/>
                <a:cs typeface="Anek Gujarati"/>
                <a:sym typeface="Anek Gujarati"/>
              </a:rPr>
              <a:t>“</a:t>
            </a:r>
          </a:p>
        </p:txBody>
      </p:sp>
      <p:sp>
        <p:nvSpPr>
          <p:cNvPr id="4" name="Google Shape;114;p17">
            <a:extLst>
              <a:ext uri="{FF2B5EF4-FFF2-40B4-BE49-F238E27FC236}">
                <a16:creationId xmlns:a16="http://schemas.microsoft.com/office/drawing/2014/main" id="{8DCD9318-0BA3-C78B-CE88-D06E6AA50443}"/>
              </a:ext>
            </a:extLst>
          </p:cNvPr>
          <p:cNvSpPr txBox="1"/>
          <p:nvPr/>
        </p:nvSpPr>
        <p:spPr>
          <a:xfrm>
            <a:off x="6911032" y="3618247"/>
            <a:ext cx="461278" cy="274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9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nek Gujarati"/>
                <a:ea typeface="Anek Gujarati"/>
                <a:cs typeface="Anek Gujarati"/>
                <a:sym typeface="Anek Gujarati"/>
              </a:rPr>
              <a:t>“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E8BE2628-5588-5041-E398-CA0A7E1EE99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80562" y="1200428"/>
            <a:ext cx="1782873" cy="588348"/>
          </a:xfrm>
          <a:prstGeom prst="rect">
            <a:avLst/>
          </a:prstGeom>
        </p:spPr>
      </p:pic>
      <p:pic>
        <p:nvPicPr>
          <p:cNvPr id="2" name="Picture 7" descr="Logo&#10;&#10;Description automatically generated">
            <a:hlinkClick r:id="rId8" action="ppaction://hlinksldjump"/>
            <a:extLst>
              <a:ext uri="{FF2B5EF4-FFF2-40B4-BE49-F238E27FC236}">
                <a16:creationId xmlns:a16="http://schemas.microsoft.com/office/drawing/2014/main" id="{1356C6E3-B41A-194E-64CB-6C747DD21EE9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prstClr val="black"/>
              <a:srgbClr val="00000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8108000" y="4652657"/>
            <a:ext cx="924966" cy="490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34565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m 14">
            <a:extLst>
              <a:ext uri="{FF2B5EF4-FFF2-40B4-BE49-F238E27FC236}">
                <a16:creationId xmlns:a16="http://schemas.microsoft.com/office/drawing/2014/main" id="{A33C3A98-1203-2DAA-ACBC-EAC541198D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C2EE62EB-50BD-C22C-3FB0-A00F3F605E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0998" y="460574"/>
            <a:ext cx="442002" cy="408002"/>
          </a:xfrm>
          <a:prstGeom prst="rect">
            <a:avLst/>
          </a:prstGeom>
        </p:spPr>
      </p:pic>
      <p:sp>
        <p:nvSpPr>
          <p:cNvPr id="72" name="Retângulo 71">
            <a:extLst>
              <a:ext uri="{FF2B5EF4-FFF2-40B4-BE49-F238E27FC236}">
                <a16:creationId xmlns:a16="http://schemas.microsoft.com/office/drawing/2014/main" id="{55E25F25-D62C-DB4E-5F03-48E854F4FE44}"/>
              </a:ext>
            </a:extLst>
          </p:cNvPr>
          <p:cNvSpPr/>
          <p:nvPr/>
        </p:nvSpPr>
        <p:spPr>
          <a:xfrm>
            <a:off x="759204" y="1991260"/>
            <a:ext cx="2815269" cy="22034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3" name="Google Shape;114;p17">
            <a:extLst>
              <a:ext uri="{FF2B5EF4-FFF2-40B4-BE49-F238E27FC236}">
                <a16:creationId xmlns:a16="http://schemas.microsoft.com/office/drawing/2014/main" id="{611D0733-4BA8-6A74-9496-C6D781084F31}"/>
              </a:ext>
            </a:extLst>
          </p:cNvPr>
          <p:cNvSpPr txBox="1"/>
          <p:nvPr/>
        </p:nvSpPr>
        <p:spPr>
          <a:xfrm>
            <a:off x="848728" y="2390081"/>
            <a:ext cx="1202920" cy="2444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nek Gujarati"/>
                <a:ea typeface="Anek Gujarati"/>
                <a:cs typeface="Anek Gujarati"/>
                <a:sym typeface="Anek Gujarati"/>
              </a:rPr>
              <a:t>Projeto:</a:t>
            </a:r>
          </a:p>
        </p:txBody>
      </p:sp>
      <p:sp>
        <p:nvSpPr>
          <p:cNvPr id="74" name="Google Shape;66;p14">
            <a:extLst>
              <a:ext uri="{FF2B5EF4-FFF2-40B4-BE49-F238E27FC236}">
                <a16:creationId xmlns:a16="http://schemas.microsoft.com/office/drawing/2014/main" id="{C4C54BDB-D202-441F-F90E-D2E98312F788}"/>
              </a:ext>
            </a:extLst>
          </p:cNvPr>
          <p:cNvSpPr txBox="1"/>
          <p:nvPr/>
        </p:nvSpPr>
        <p:spPr>
          <a:xfrm>
            <a:off x="945358" y="2634495"/>
            <a:ext cx="2561579" cy="1458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Entregamos projetos que fizeram do terminal ser o </a:t>
            </a:r>
            <a:r>
              <a:rPr lang="pt-BR" sz="800" b="1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mais eficiente entre os mais de 40 terminais do grupo</a:t>
            </a:r>
            <a:r>
              <a:rPr lang="pt-BR" sz="8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 ao redor do mundo. 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“Gate 100% automatizado”, uma solução que </a:t>
            </a:r>
            <a:r>
              <a:rPr lang="pt-BR" sz="800" b="1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agilizou o fluxo e entrada de caminhões</a:t>
            </a:r>
            <a:r>
              <a:rPr lang="pt-BR" sz="8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 no Terminal Portuário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Tecnologias: Java, Javascript, RCP, </a:t>
            </a:r>
            <a:r>
              <a:rPr lang="pt-BR" sz="800" dirty="0" err="1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Kotlin</a:t>
            </a:r>
            <a:r>
              <a:rPr lang="pt-BR" sz="8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, </a:t>
            </a:r>
            <a:r>
              <a:rPr lang="pt-BR" sz="800" dirty="0" err="1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React</a:t>
            </a:r>
            <a:r>
              <a:rPr lang="pt-BR" sz="8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 JS, Node JS, </a:t>
            </a:r>
            <a:r>
              <a:rPr lang="pt-BR" sz="800" dirty="0" err="1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Restful</a:t>
            </a:r>
            <a:r>
              <a:rPr lang="pt-BR" sz="8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, </a:t>
            </a:r>
            <a:r>
              <a:rPr lang="pt-BR" sz="800" dirty="0" err="1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Git</a:t>
            </a:r>
            <a:r>
              <a:rPr lang="pt-BR" sz="8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. JPA, Spring Boot, </a:t>
            </a:r>
            <a:r>
              <a:rPr lang="pt-BR" sz="800" dirty="0" err="1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Sqlserver</a:t>
            </a:r>
            <a:endParaRPr lang="pt-BR" sz="800" dirty="0">
              <a:solidFill>
                <a:schemeClr val="tx1"/>
              </a:solidFill>
              <a:latin typeface="Montserrat" pitchFamily="2" charset="0"/>
              <a:ea typeface="Anek Gujarati"/>
              <a:cs typeface="Anek Gujarati"/>
              <a:sym typeface="Anek Gujarati"/>
            </a:endParaRPr>
          </a:p>
        </p:txBody>
      </p:sp>
      <p:sp>
        <p:nvSpPr>
          <p:cNvPr id="76" name="Elipse 75">
            <a:extLst>
              <a:ext uri="{FF2B5EF4-FFF2-40B4-BE49-F238E27FC236}">
                <a16:creationId xmlns:a16="http://schemas.microsoft.com/office/drawing/2014/main" id="{E45A2223-A790-455F-BB8D-2CC1DD542E35}"/>
              </a:ext>
            </a:extLst>
          </p:cNvPr>
          <p:cNvSpPr/>
          <p:nvPr/>
        </p:nvSpPr>
        <p:spPr>
          <a:xfrm>
            <a:off x="945358" y="2787629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81" name="Retângulo 80">
            <a:extLst>
              <a:ext uri="{FF2B5EF4-FFF2-40B4-BE49-F238E27FC236}">
                <a16:creationId xmlns:a16="http://schemas.microsoft.com/office/drawing/2014/main" id="{C2ED7665-AD7A-3CE5-DD14-98113D22ED79}"/>
              </a:ext>
            </a:extLst>
          </p:cNvPr>
          <p:cNvSpPr/>
          <p:nvPr/>
        </p:nvSpPr>
        <p:spPr>
          <a:xfrm>
            <a:off x="3674530" y="1991259"/>
            <a:ext cx="4555069" cy="22034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83" name="Google Shape;66;p14">
            <a:extLst>
              <a:ext uri="{FF2B5EF4-FFF2-40B4-BE49-F238E27FC236}">
                <a16:creationId xmlns:a16="http://schemas.microsoft.com/office/drawing/2014/main" id="{40F939C0-D9D7-8904-B22E-71B03AA197E1}"/>
              </a:ext>
            </a:extLst>
          </p:cNvPr>
          <p:cNvSpPr txBox="1"/>
          <p:nvPr/>
        </p:nvSpPr>
        <p:spPr>
          <a:xfrm>
            <a:off x="3847881" y="2316287"/>
            <a:ext cx="4238485" cy="1635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“Encontramos na Supero mais do que um fornecedor, encontramos um parceiro que veio conosco entender todas as nossas demandas e nos ajudar a melhorar. A palavra que pode explicar essa parceria de longa data é comprometimento. Há mais de 10 anos tivemos essa recomendação quando chegamos no nome da Supero e isso se manteve ao longo desse tempo, e hoje, sou eu quem posso passar, da mesma forma que recebi, essa referência. Uma empresa comprometida e engajada em entrar no nosso negócio e fazer a diferença. Esse é o diferencial da Supero hoje na nossa empresa“.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pt-BR" sz="600" b="1" dirty="0">
              <a:solidFill>
                <a:schemeClr val="tx1"/>
              </a:solidFill>
              <a:latin typeface="Montserrat" pitchFamily="2" charset="0"/>
              <a:ea typeface="Anek Gujarati"/>
              <a:cs typeface="Anek Gujarati"/>
              <a:sym typeface="Anek Gujarati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" b="1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Jardel Fischer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" b="1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IT Manager</a:t>
            </a:r>
          </a:p>
        </p:txBody>
      </p:sp>
      <p:pic>
        <p:nvPicPr>
          <p:cNvPr id="95" name="Gráfico 94">
            <a:extLst>
              <a:ext uri="{FF2B5EF4-FFF2-40B4-BE49-F238E27FC236}">
                <a16:creationId xmlns:a16="http://schemas.microsoft.com/office/drawing/2014/main" id="{64ECF1B4-6E36-1D5F-D82F-844B916650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95016" y="2137096"/>
            <a:ext cx="226566" cy="226566"/>
          </a:xfrm>
          <a:prstGeom prst="rect">
            <a:avLst/>
          </a:prstGeom>
        </p:spPr>
      </p:pic>
      <p:sp>
        <p:nvSpPr>
          <p:cNvPr id="3" name="Google Shape;114;p17">
            <a:extLst>
              <a:ext uri="{FF2B5EF4-FFF2-40B4-BE49-F238E27FC236}">
                <a16:creationId xmlns:a16="http://schemas.microsoft.com/office/drawing/2014/main" id="{A1A05E61-D2C3-6165-C89A-27842857A7E8}"/>
              </a:ext>
            </a:extLst>
          </p:cNvPr>
          <p:cNvSpPr txBox="1"/>
          <p:nvPr/>
        </p:nvSpPr>
        <p:spPr>
          <a:xfrm>
            <a:off x="3697384" y="1640870"/>
            <a:ext cx="461278" cy="274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9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nek Gujarati"/>
                <a:ea typeface="Anek Gujarati"/>
                <a:cs typeface="Anek Gujarati"/>
                <a:sym typeface="Anek Gujarati"/>
              </a:rPr>
              <a:t>“</a:t>
            </a:r>
          </a:p>
        </p:txBody>
      </p:sp>
      <p:sp>
        <p:nvSpPr>
          <p:cNvPr id="4" name="Google Shape;114;p17">
            <a:extLst>
              <a:ext uri="{FF2B5EF4-FFF2-40B4-BE49-F238E27FC236}">
                <a16:creationId xmlns:a16="http://schemas.microsoft.com/office/drawing/2014/main" id="{8DCD9318-0BA3-C78B-CE88-D06E6AA50443}"/>
              </a:ext>
            </a:extLst>
          </p:cNvPr>
          <p:cNvSpPr txBox="1"/>
          <p:nvPr/>
        </p:nvSpPr>
        <p:spPr>
          <a:xfrm>
            <a:off x="7206604" y="3753494"/>
            <a:ext cx="461278" cy="274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9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nek Gujarati"/>
                <a:ea typeface="Anek Gujarati"/>
                <a:cs typeface="Anek Gujarati"/>
                <a:sym typeface="Anek Gujarati"/>
              </a:rPr>
              <a:t>“</a:t>
            </a:r>
          </a:p>
        </p:txBody>
      </p:sp>
      <p:sp>
        <p:nvSpPr>
          <p:cNvPr id="2" name="Elipse 1">
            <a:extLst>
              <a:ext uri="{FF2B5EF4-FFF2-40B4-BE49-F238E27FC236}">
                <a16:creationId xmlns:a16="http://schemas.microsoft.com/office/drawing/2014/main" id="{10563819-DFF6-AB6A-0D2A-99AC4F3D1144}"/>
              </a:ext>
            </a:extLst>
          </p:cNvPr>
          <p:cNvSpPr/>
          <p:nvPr/>
        </p:nvSpPr>
        <p:spPr>
          <a:xfrm>
            <a:off x="941524" y="3177954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89440D05-0A79-7269-85DE-FD7CBBD53523}"/>
              </a:ext>
            </a:extLst>
          </p:cNvPr>
          <p:cNvSpPr/>
          <p:nvPr/>
        </p:nvSpPr>
        <p:spPr>
          <a:xfrm>
            <a:off x="941523" y="3606413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0BB4C29C-AF88-E8A5-05C9-1F2BCACA28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29711" y="847567"/>
            <a:ext cx="2084576" cy="1042288"/>
          </a:xfrm>
          <a:prstGeom prst="rect">
            <a:avLst/>
          </a:prstGeom>
        </p:spPr>
      </p:pic>
      <p:pic>
        <p:nvPicPr>
          <p:cNvPr id="7" name="Picture 7" descr="Logo&#10;&#10;Description automatically generated">
            <a:hlinkClick r:id="rId8" action="ppaction://hlinksldjump"/>
            <a:extLst>
              <a:ext uri="{FF2B5EF4-FFF2-40B4-BE49-F238E27FC236}">
                <a16:creationId xmlns:a16="http://schemas.microsoft.com/office/drawing/2014/main" id="{E2541BCC-485C-177D-B996-270565727F7A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prstClr val="black"/>
              <a:srgbClr val="00000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8108000" y="4652657"/>
            <a:ext cx="924966" cy="490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33767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645"/>
        </a:solid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m 16">
            <a:extLst>
              <a:ext uri="{FF2B5EF4-FFF2-40B4-BE49-F238E27FC236}">
                <a16:creationId xmlns:a16="http://schemas.microsoft.com/office/drawing/2014/main" id="{EEF559B5-8C47-6138-9B9F-1F27412109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AAF5A002-0CDF-1394-ACFB-613807020D54}"/>
              </a:ext>
            </a:extLst>
          </p:cNvPr>
          <p:cNvSpPr/>
          <p:nvPr/>
        </p:nvSpPr>
        <p:spPr>
          <a:xfrm>
            <a:off x="2921509" y="3676783"/>
            <a:ext cx="3255487" cy="236593"/>
          </a:xfrm>
          <a:prstGeom prst="rect">
            <a:avLst/>
          </a:prstGeom>
          <a:solidFill>
            <a:srgbClr val="EB685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0FD27C2A-58DB-ABDC-4FE5-709CA2C553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1494" y="1863357"/>
            <a:ext cx="3621012" cy="892446"/>
          </a:xfrm>
          <a:prstGeom prst="rect">
            <a:avLst/>
          </a:prstGeom>
        </p:spPr>
      </p:pic>
      <p:sp>
        <p:nvSpPr>
          <p:cNvPr id="101" name="Google Shape;101;p16"/>
          <p:cNvSpPr txBox="1"/>
          <p:nvPr/>
        </p:nvSpPr>
        <p:spPr>
          <a:xfrm>
            <a:off x="5413127" y="2448871"/>
            <a:ext cx="1026039" cy="35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dirty="0">
                <a:solidFill>
                  <a:schemeClr val="lt1"/>
                </a:solidFill>
                <a:latin typeface="Montserrat" pitchFamily="2" charset="0"/>
                <a:ea typeface="Anek Gujarati SemiBold"/>
                <a:cs typeface="Anek Gujarati SemiBold"/>
                <a:sym typeface="Anek Gujarati SemiBold"/>
              </a:rPr>
              <a:t>SOLUÇÕES</a:t>
            </a:r>
            <a:endParaRPr sz="1100" dirty="0">
              <a:solidFill>
                <a:schemeClr val="lt1"/>
              </a:solidFill>
              <a:latin typeface="Montserrat" pitchFamily="2" charset="0"/>
              <a:ea typeface="Anek Gujarati SemiBold"/>
              <a:cs typeface="Anek Gujarati SemiBold"/>
              <a:sym typeface="Anek Gujarati SemiBold"/>
            </a:endParaRPr>
          </a:p>
        </p:txBody>
      </p:sp>
      <p:sp>
        <p:nvSpPr>
          <p:cNvPr id="11" name="Google Shape;101;p16">
            <a:extLst>
              <a:ext uri="{FF2B5EF4-FFF2-40B4-BE49-F238E27FC236}">
                <a16:creationId xmlns:a16="http://schemas.microsoft.com/office/drawing/2014/main" id="{48FF52AF-9259-DBFD-52DE-558D644BFC1D}"/>
              </a:ext>
            </a:extLst>
          </p:cNvPr>
          <p:cNvSpPr txBox="1"/>
          <p:nvPr/>
        </p:nvSpPr>
        <p:spPr>
          <a:xfrm>
            <a:off x="3043003" y="3611587"/>
            <a:ext cx="3012498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dirty="0">
                <a:solidFill>
                  <a:schemeClr val="tx1"/>
                </a:solidFill>
                <a:latin typeface="Montserrat" pitchFamily="2" charset="0"/>
                <a:ea typeface="Anek Gujarati SemiBold"/>
                <a:cs typeface="Anek Gujarati SemiBold"/>
                <a:sym typeface="Anek Gujarati SemiBold"/>
              </a:rPr>
              <a:t>Ampliando resultados com projetos eficazes</a:t>
            </a:r>
            <a:endParaRPr sz="1000" dirty="0">
              <a:solidFill>
                <a:schemeClr val="tx1"/>
              </a:solidFill>
              <a:latin typeface="Montserrat" pitchFamily="2" charset="0"/>
              <a:ea typeface="Anek Gujarati SemiBold"/>
              <a:cs typeface="Anek Gujarati SemiBold"/>
              <a:sym typeface="Anek Gujarati SemiBold"/>
            </a:endParaRPr>
          </a:p>
        </p:txBody>
      </p:sp>
      <p:pic>
        <p:nvPicPr>
          <p:cNvPr id="4" name="Picture 7" descr="Logo&#10;&#10;Description automatically generated">
            <a:hlinkClick r:id="rId5" action="ppaction://hlinksldjump"/>
            <a:extLst>
              <a:ext uri="{FF2B5EF4-FFF2-40B4-BE49-F238E27FC236}">
                <a16:creationId xmlns:a16="http://schemas.microsoft.com/office/drawing/2014/main" id="{7F4867B2-9258-AAB1-30CB-7BFE5B5B0060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rgbClr val="00000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8108000" y="4652657"/>
            <a:ext cx="924966" cy="49084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16202977-3663-B786-6C8D-D97ACA60BB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grpSp>
        <p:nvGrpSpPr>
          <p:cNvPr id="2" name="Agrupar 1">
            <a:extLst>
              <a:ext uri="{FF2B5EF4-FFF2-40B4-BE49-F238E27FC236}">
                <a16:creationId xmlns:a16="http://schemas.microsoft.com/office/drawing/2014/main" id="{1FA6102E-0951-D142-C1E3-5E9B316D90AF}"/>
              </a:ext>
            </a:extLst>
          </p:cNvPr>
          <p:cNvGrpSpPr/>
          <p:nvPr/>
        </p:nvGrpSpPr>
        <p:grpSpPr>
          <a:xfrm>
            <a:off x="2638923" y="3664183"/>
            <a:ext cx="3946083" cy="338524"/>
            <a:chOff x="2638923" y="3664183"/>
            <a:chExt cx="3946083" cy="338524"/>
          </a:xfrm>
        </p:grpSpPr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AAF5A002-0CDF-1394-ACFB-613807020D54}"/>
                </a:ext>
              </a:extLst>
            </p:cNvPr>
            <p:cNvSpPr/>
            <p:nvPr/>
          </p:nvSpPr>
          <p:spPr>
            <a:xfrm>
              <a:off x="2638923" y="3715149"/>
              <a:ext cx="3885337" cy="236593"/>
            </a:xfrm>
            <a:prstGeom prst="rect">
              <a:avLst/>
            </a:prstGeom>
            <a:solidFill>
              <a:srgbClr val="D2D81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1" name="Google Shape;101;p16">
              <a:extLst>
                <a:ext uri="{FF2B5EF4-FFF2-40B4-BE49-F238E27FC236}">
                  <a16:creationId xmlns:a16="http://schemas.microsoft.com/office/drawing/2014/main" id="{48FF52AF-9259-DBFD-52DE-558D644BFC1D}"/>
                </a:ext>
              </a:extLst>
            </p:cNvPr>
            <p:cNvSpPr txBox="1"/>
            <p:nvPr/>
          </p:nvSpPr>
          <p:spPr>
            <a:xfrm>
              <a:off x="2699669" y="3664183"/>
              <a:ext cx="3885337" cy="3385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000" dirty="0">
                  <a:solidFill>
                    <a:schemeClr val="tx1"/>
                  </a:solidFill>
                  <a:latin typeface="Montserrat" pitchFamily="2" charset="0"/>
                  <a:ea typeface="Anek Gujarati SemiBold"/>
                  <a:cs typeface="Anek Gujarati SemiBold"/>
                  <a:sym typeface="Anek Gujarati SemiBold"/>
                </a:rPr>
                <a:t>Simplificando integrações complexas de forma simples.</a:t>
              </a:r>
            </a:p>
          </p:txBody>
        </p:sp>
      </p:grpSp>
      <p:pic>
        <p:nvPicPr>
          <p:cNvPr id="6" name="Gráfico 5">
            <a:extLst>
              <a:ext uri="{FF2B5EF4-FFF2-40B4-BE49-F238E27FC236}">
                <a16:creationId xmlns:a16="http://schemas.microsoft.com/office/drawing/2014/main" id="{F315A29D-89DB-B161-3C0B-C84B11D3FD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60422" y="1915561"/>
            <a:ext cx="4623155" cy="935693"/>
          </a:xfrm>
          <a:prstGeom prst="rect">
            <a:avLst/>
          </a:prstGeom>
        </p:spPr>
      </p:pic>
      <p:pic>
        <p:nvPicPr>
          <p:cNvPr id="4" name="Picture 7" descr="Logo&#10;&#10;Description automatically generated">
            <a:hlinkClick r:id="rId6" action="ppaction://hlinksldjump"/>
            <a:extLst>
              <a:ext uri="{FF2B5EF4-FFF2-40B4-BE49-F238E27FC236}">
                <a16:creationId xmlns:a16="http://schemas.microsoft.com/office/drawing/2014/main" id="{D12FCC21-13DA-3E49-9380-CC2214394D4A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rgbClr val="00000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8108000" y="4652657"/>
            <a:ext cx="924966" cy="490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91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1719C6F1-7C44-4C63-D2E4-3557635E15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Google Shape;114;p17">
            <a:extLst>
              <a:ext uri="{FF2B5EF4-FFF2-40B4-BE49-F238E27FC236}">
                <a16:creationId xmlns:a16="http://schemas.microsoft.com/office/drawing/2014/main" id="{08956D9C-75C6-0E39-BB95-78E0D47DFE80}"/>
              </a:ext>
            </a:extLst>
          </p:cNvPr>
          <p:cNvSpPr txBox="1"/>
          <p:nvPr/>
        </p:nvSpPr>
        <p:spPr>
          <a:xfrm>
            <a:off x="856225" y="248351"/>
            <a:ext cx="2974024" cy="39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nek Gujarati"/>
                <a:ea typeface="Anek Gujarati"/>
                <a:cs typeface="Anek Gujarati"/>
                <a:sym typeface="Anek Gujarati"/>
              </a:rPr>
              <a:t>Especialistas em estratégia e soluções de alto impacto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1F87E901-F3C0-BDCA-BE8B-8C7D68DC8F52}"/>
              </a:ext>
            </a:extLst>
          </p:cNvPr>
          <p:cNvSpPr/>
          <p:nvPr/>
        </p:nvSpPr>
        <p:spPr>
          <a:xfrm>
            <a:off x="978344" y="937884"/>
            <a:ext cx="1246909" cy="2301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Google Shape;114;p17">
            <a:extLst>
              <a:ext uri="{FF2B5EF4-FFF2-40B4-BE49-F238E27FC236}">
                <a16:creationId xmlns:a16="http://schemas.microsoft.com/office/drawing/2014/main" id="{CCB461FC-280B-709C-CA18-EF163693CCFC}"/>
              </a:ext>
            </a:extLst>
          </p:cNvPr>
          <p:cNvSpPr txBox="1"/>
          <p:nvPr/>
        </p:nvSpPr>
        <p:spPr>
          <a:xfrm>
            <a:off x="1006273" y="861154"/>
            <a:ext cx="1191050" cy="3197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 b="1" dirty="0">
                <a:solidFill>
                  <a:schemeClr val="bg1"/>
                </a:solidFill>
                <a:latin typeface="Anek Gujarati"/>
                <a:ea typeface="Anek Gujarati"/>
                <a:cs typeface="Anek Gujarati"/>
                <a:sym typeface="Anek Gujarati"/>
              </a:rPr>
              <a:t>O que fazemos</a:t>
            </a:r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660A816D-C836-4620-4119-A271990A62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410" y="3869678"/>
            <a:ext cx="886471" cy="895078"/>
          </a:xfrm>
          <a:prstGeom prst="rect">
            <a:avLst/>
          </a:prstGeom>
        </p:spPr>
      </p:pic>
      <p:sp>
        <p:nvSpPr>
          <p:cNvPr id="19" name="Google Shape;114;p17">
            <a:extLst>
              <a:ext uri="{FF2B5EF4-FFF2-40B4-BE49-F238E27FC236}">
                <a16:creationId xmlns:a16="http://schemas.microsoft.com/office/drawing/2014/main" id="{27228AD6-AFEB-74F7-C898-5A6057318D72}"/>
              </a:ext>
            </a:extLst>
          </p:cNvPr>
          <p:cNvSpPr txBox="1"/>
          <p:nvPr/>
        </p:nvSpPr>
        <p:spPr>
          <a:xfrm>
            <a:off x="1578882" y="3958913"/>
            <a:ext cx="2165352" cy="39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nek Gujarati" panose="020B0604020202020204" charset="0"/>
                <a:ea typeface="Anek Gujarati"/>
                <a:cs typeface="Anek Gujarati" panose="020B0604020202020204" charset="0"/>
                <a:sym typeface="Anek Gujarati"/>
              </a:rPr>
              <a:t>Construção de BI</a:t>
            </a:r>
          </a:p>
        </p:txBody>
      </p:sp>
      <p:sp>
        <p:nvSpPr>
          <p:cNvPr id="20" name="Google Shape;66;p14">
            <a:extLst>
              <a:ext uri="{FF2B5EF4-FFF2-40B4-BE49-F238E27FC236}">
                <a16:creationId xmlns:a16="http://schemas.microsoft.com/office/drawing/2014/main" id="{303D93E8-F8D9-1F11-ED5A-4BAB37E73983}"/>
              </a:ext>
            </a:extLst>
          </p:cNvPr>
          <p:cNvSpPr txBox="1"/>
          <p:nvPr/>
        </p:nvSpPr>
        <p:spPr>
          <a:xfrm>
            <a:off x="1578881" y="4176756"/>
            <a:ext cx="5716599" cy="556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50" dirty="0">
                <a:solidFill>
                  <a:schemeClr val="tx1"/>
                </a:solidFill>
                <a:latin typeface="Montserrat" panose="00000500000000000000" pitchFamily="2" charset="0"/>
                <a:ea typeface="Anek Gujarati"/>
                <a:cs typeface="Anek Gujarati"/>
                <a:sym typeface="Anek Gujarati"/>
              </a:rPr>
              <a:t>Desenvolvemos soluções personalizadas de BI que capacitam nossos clientes a coletar e analisar dados com precisão, agilizando a tomada de decisões.</a:t>
            </a:r>
            <a:endParaRPr sz="1050" b="1" dirty="0">
              <a:solidFill>
                <a:schemeClr val="tx1"/>
              </a:solidFill>
              <a:latin typeface="Montserrat" panose="00000500000000000000" pitchFamily="2" charset="0"/>
              <a:ea typeface="Anek Gujarati"/>
              <a:cs typeface="Anek Gujarati"/>
              <a:sym typeface="Anek Gujarati"/>
            </a:endParaRPr>
          </a:p>
        </p:txBody>
      </p:sp>
      <p:pic>
        <p:nvPicPr>
          <p:cNvPr id="3" name="Picture 7" descr="Logo&#10;&#10;Description automatically generated">
            <a:hlinkClick r:id="rId5" action="ppaction://hlinksldjump"/>
            <a:extLst>
              <a:ext uri="{FF2B5EF4-FFF2-40B4-BE49-F238E27FC236}">
                <a16:creationId xmlns:a16="http://schemas.microsoft.com/office/drawing/2014/main" id="{1561501D-6C85-4897-9F87-6A3EE0008AB5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rgbClr val="00000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8108000" y="4652657"/>
            <a:ext cx="924966" cy="490843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E9850332-7E5F-EE3F-30D5-698B09120D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5108" y="1477630"/>
            <a:ext cx="886471" cy="895078"/>
          </a:xfrm>
          <a:prstGeom prst="rect">
            <a:avLst/>
          </a:prstGeom>
        </p:spPr>
      </p:pic>
      <p:sp>
        <p:nvSpPr>
          <p:cNvPr id="21" name="Google Shape;114;p17">
            <a:extLst>
              <a:ext uri="{FF2B5EF4-FFF2-40B4-BE49-F238E27FC236}">
                <a16:creationId xmlns:a16="http://schemas.microsoft.com/office/drawing/2014/main" id="{4E3974F3-E865-0DA6-196C-8A1F84BDD99F}"/>
              </a:ext>
            </a:extLst>
          </p:cNvPr>
          <p:cNvSpPr txBox="1"/>
          <p:nvPr/>
        </p:nvSpPr>
        <p:spPr>
          <a:xfrm>
            <a:off x="1424800" y="1496970"/>
            <a:ext cx="3492834" cy="39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nek Gujarati" panose="020B0604020202020204" charset="0"/>
                <a:ea typeface="Anek Gujarati"/>
                <a:cs typeface="Anek Gujarati" panose="020B0604020202020204" charset="0"/>
                <a:sym typeface="Anek Gujarati"/>
              </a:rPr>
              <a:t>Fábrica de Software e Sustentação</a:t>
            </a:r>
          </a:p>
        </p:txBody>
      </p:sp>
      <p:sp>
        <p:nvSpPr>
          <p:cNvPr id="23" name="Google Shape;66;p14">
            <a:extLst>
              <a:ext uri="{FF2B5EF4-FFF2-40B4-BE49-F238E27FC236}">
                <a16:creationId xmlns:a16="http://schemas.microsoft.com/office/drawing/2014/main" id="{41E13E4C-61E4-6006-E7FC-08F1ABF80872}"/>
              </a:ext>
            </a:extLst>
          </p:cNvPr>
          <p:cNvSpPr txBox="1"/>
          <p:nvPr/>
        </p:nvSpPr>
        <p:spPr>
          <a:xfrm>
            <a:off x="1424797" y="1714813"/>
            <a:ext cx="7183625" cy="6624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b="1" dirty="0">
                <a:solidFill>
                  <a:schemeClr val="tx1"/>
                </a:solidFill>
                <a:latin typeface="Montserrat" panose="00000500000000000000" pitchFamily="2" charset="0"/>
                <a:ea typeface="Anek Gujarati"/>
                <a:cs typeface="Anek Gujarati"/>
                <a:sym typeface="Anek Gujarati"/>
              </a:rPr>
              <a:t>Criamos produtos personalizados sob medida</a:t>
            </a:r>
            <a:r>
              <a:rPr lang="pt-BR" sz="9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 para uma variedade de setores, garantindo uma comunicação clara, gestão de projetos eficiente, com cumprimento de prazos e orçamento controlado.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Realizamos a </a:t>
            </a:r>
            <a:r>
              <a:rPr lang="pt-BR" sz="900" b="1" dirty="0">
                <a:solidFill>
                  <a:schemeClr val="tx1"/>
                </a:solidFill>
                <a:latin typeface="Montserrat" panose="00000500000000000000" pitchFamily="2" charset="0"/>
                <a:ea typeface="Anek Gujarati"/>
                <a:cs typeface="Anek Gujarati"/>
                <a:sym typeface="Anek Gujarati"/>
              </a:rPr>
              <a:t>manutenção de sistemas novos e legados</a:t>
            </a:r>
            <a:r>
              <a:rPr lang="pt-BR" sz="900" dirty="0">
                <a:solidFill>
                  <a:schemeClr val="tx1"/>
                </a:solidFill>
                <a:latin typeface="Montserrat" panose="00000500000000000000" pitchFamily="2" charset="0"/>
                <a:ea typeface="Anek Gujarati"/>
                <a:cs typeface="Anek Gujarati"/>
                <a:sym typeface="Anek Gujarati"/>
              </a:rPr>
              <a:t>, apoiando nossos clientes na continuidade fluída das operações.</a:t>
            </a:r>
            <a:endParaRPr lang="pt-BR" sz="900" b="1" dirty="0">
              <a:solidFill>
                <a:schemeClr val="tx1"/>
              </a:solidFill>
              <a:latin typeface="Montserrat" panose="00000500000000000000" pitchFamily="2" charset="0"/>
              <a:ea typeface="Anek Gujarati"/>
              <a:cs typeface="Anek Gujarati"/>
              <a:sym typeface="Anek Gujarati"/>
            </a:endParaRPr>
          </a:p>
        </p:txBody>
      </p:sp>
      <p:sp>
        <p:nvSpPr>
          <p:cNvPr id="13" name="Google Shape;114;p17">
            <a:extLst>
              <a:ext uri="{FF2B5EF4-FFF2-40B4-BE49-F238E27FC236}">
                <a16:creationId xmlns:a16="http://schemas.microsoft.com/office/drawing/2014/main" id="{CF5C572D-832D-85AD-C3F4-7023C8BDBC41}"/>
              </a:ext>
            </a:extLst>
          </p:cNvPr>
          <p:cNvSpPr txBox="1"/>
          <p:nvPr/>
        </p:nvSpPr>
        <p:spPr>
          <a:xfrm>
            <a:off x="2225253" y="2641808"/>
            <a:ext cx="3492834" cy="39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nek Gujarati" panose="020B0604020202020204" charset="0"/>
                <a:ea typeface="Anek Gujarati"/>
                <a:cs typeface="Anek Gujarati" panose="020B0604020202020204" charset="0"/>
                <a:sym typeface="Anek Gujarati"/>
              </a:rPr>
              <a:t>Consultoria</a:t>
            </a:r>
          </a:p>
        </p:txBody>
      </p:sp>
      <p:sp>
        <p:nvSpPr>
          <p:cNvPr id="17" name="Google Shape;66;p14">
            <a:extLst>
              <a:ext uri="{FF2B5EF4-FFF2-40B4-BE49-F238E27FC236}">
                <a16:creationId xmlns:a16="http://schemas.microsoft.com/office/drawing/2014/main" id="{15FEBF6F-739D-59DF-C614-85D5380FE2C4}"/>
              </a:ext>
            </a:extLst>
          </p:cNvPr>
          <p:cNvSpPr txBox="1"/>
          <p:nvPr/>
        </p:nvSpPr>
        <p:spPr>
          <a:xfrm>
            <a:off x="2225252" y="2859651"/>
            <a:ext cx="5882748" cy="821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dirty="0">
                <a:solidFill>
                  <a:schemeClr val="tx1"/>
                </a:solidFill>
                <a:latin typeface="Montserrat" panose="00000500000000000000" pitchFamily="2" charset="0"/>
                <a:ea typeface="Anek Gujarati"/>
                <a:cs typeface="Anek Gujarati"/>
                <a:sym typeface="Anek Gujarati"/>
              </a:rPr>
              <a:t>Prestamos consultoria em projetos que demandem a otimização de </a:t>
            </a:r>
            <a:r>
              <a:rPr lang="pt-BR" sz="900" b="1" dirty="0">
                <a:solidFill>
                  <a:schemeClr val="tx1"/>
                </a:solidFill>
                <a:latin typeface="Montserrat" panose="00000500000000000000" pitchFamily="2" charset="0"/>
                <a:ea typeface="Anek Gujarati"/>
                <a:cs typeface="Anek Gujarati"/>
                <a:sym typeface="Anek Gujarati"/>
              </a:rPr>
              <a:t>UX/UI </a:t>
            </a:r>
            <a:r>
              <a:rPr lang="pt-BR" sz="900" dirty="0">
                <a:solidFill>
                  <a:schemeClr val="tx1"/>
                </a:solidFill>
                <a:latin typeface="Montserrat" panose="00000500000000000000" pitchFamily="2" charset="0"/>
                <a:ea typeface="Anek Gujarati"/>
                <a:cs typeface="Anek Gujarati"/>
                <a:sym typeface="Anek Gujarati"/>
              </a:rPr>
              <a:t>de sistemas, realizamos a mentoria de implantação/utilização das </a:t>
            </a:r>
            <a:r>
              <a:rPr lang="pt-BR" sz="900" b="1" dirty="0">
                <a:solidFill>
                  <a:schemeClr val="tx1"/>
                </a:solidFill>
                <a:latin typeface="Montserrat" panose="00000500000000000000" pitchFamily="2" charset="0"/>
                <a:ea typeface="Anek Gujarati"/>
                <a:cs typeface="Anek Gujarati"/>
                <a:sym typeface="Anek Gujarati"/>
              </a:rPr>
              <a:t>metodologias</a:t>
            </a:r>
            <a:r>
              <a:rPr lang="pt-BR" sz="900" dirty="0">
                <a:solidFill>
                  <a:schemeClr val="tx1"/>
                </a:solidFill>
                <a:latin typeface="Montserrat" panose="00000500000000000000" pitchFamily="2" charset="0"/>
                <a:ea typeface="Anek Gujarati"/>
                <a:cs typeface="Anek Gujarati"/>
                <a:sym typeface="Anek Gujarati"/>
              </a:rPr>
              <a:t> </a:t>
            </a:r>
            <a:r>
              <a:rPr lang="pt-BR" sz="900" b="1" dirty="0" err="1">
                <a:solidFill>
                  <a:schemeClr val="tx1"/>
                </a:solidFill>
                <a:latin typeface="Montserrat" panose="00000500000000000000" pitchFamily="2" charset="0"/>
                <a:ea typeface="Anek Gujarati"/>
                <a:cs typeface="Anek Gujarati"/>
                <a:sym typeface="Anek Gujarati"/>
              </a:rPr>
              <a:t>Agile</a:t>
            </a:r>
            <a:r>
              <a:rPr lang="pt-BR" sz="900" dirty="0">
                <a:solidFill>
                  <a:schemeClr val="tx1"/>
                </a:solidFill>
                <a:latin typeface="Montserrat" panose="00000500000000000000" pitchFamily="2" charset="0"/>
                <a:ea typeface="Anek Gujarati"/>
                <a:cs typeface="Anek Gujarati"/>
                <a:sym typeface="Anek Gujarati"/>
              </a:rPr>
              <a:t> e </a:t>
            </a:r>
            <a:r>
              <a:rPr lang="pt-BR" sz="900" b="1" dirty="0">
                <a:solidFill>
                  <a:schemeClr val="tx1"/>
                </a:solidFill>
                <a:latin typeface="Montserrat" panose="00000500000000000000" pitchFamily="2" charset="0"/>
                <a:ea typeface="Anek Gujarati"/>
                <a:cs typeface="Anek Gujarati"/>
                <a:sym typeface="Anek Gujarati"/>
              </a:rPr>
              <a:t>Lean</a:t>
            </a:r>
            <a:r>
              <a:rPr lang="pt-BR" sz="900" dirty="0">
                <a:solidFill>
                  <a:schemeClr val="tx1"/>
                </a:solidFill>
                <a:latin typeface="Montserrat" panose="00000500000000000000" pitchFamily="2" charset="0"/>
                <a:ea typeface="Anek Gujarati"/>
                <a:cs typeface="Anek Gujarati"/>
                <a:sym typeface="Anek Gujarati"/>
              </a:rPr>
              <a:t>, consultoria em </a:t>
            </a:r>
            <a:r>
              <a:rPr lang="pt-BR" sz="900" b="1" dirty="0">
                <a:solidFill>
                  <a:schemeClr val="tx1"/>
                </a:solidFill>
                <a:latin typeface="Montserrat" panose="00000500000000000000" pitchFamily="2" charset="0"/>
                <a:ea typeface="Anek Gujarati"/>
                <a:cs typeface="Anek Gujarati"/>
                <a:sym typeface="Anek Gujarati"/>
              </a:rPr>
              <a:t>Gestão de Projetos</a:t>
            </a:r>
            <a:r>
              <a:rPr lang="pt-BR" sz="900" dirty="0">
                <a:solidFill>
                  <a:schemeClr val="tx1"/>
                </a:solidFill>
                <a:latin typeface="Montserrat" panose="00000500000000000000" pitchFamily="2" charset="0"/>
                <a:ea typeface="Anek Gujarati"/>
                <a:cs typeface="Anek Gujarati"/>
                <a:sym typeface="Anek Gujarati"/>
              </a:rPr>
              <a:t> e  </a:t>
            </a:r>
            <a:r>
              <a:rPr lang="pt-BR" sz="900" b="1" dirty="0">
                <a:solidFill>
                  <a:schemeClr val="tx1"/>
                </a:solidFill>
                <a:latin typeface="Montserrat" panose="00000500000000000000" pitchFamily="2" charset="0"/>
                <a:ea typeface="Anek Gujarati"/>
                <a:cs typeface="Anek Gujarati"/>
                <a:sym typeface="Anek Gujarati"/>
              </a:rPr>
              <a:t>Assessment</a:t>
            </a:r>
            <a:r>
              <a:rPr lang="pt-BR" sz="900" dirty="0">
                <a:solidFill>
                  <a:schemeClr val="tx1"/>
                </a:solidFill>
                <a:latin typeface="Montserrat" panose="00000500000000000000" pitchFamily="2" charset="0"/>
                <a:ea typeface="Anek Gujarati"/>
                <a:cs typeface="Anek Gujarati"/>
                <a:sym typeface="Anek Gujarati"/>
              </a:rPr>
              <a:t>, possibilitando que nossos clientes tenham processos mais otimizados e atinjam melhores resultados.</a:t>
            </a:r>
            <a:endParaRPr lang="pt-BR" sz="900" b="1" dirty="0">
              <a:solidFill>
                <a:schemeClr val="tx1"/>
              </a:solidFill>
              <a:latin typeface="Montserrat" panose="00000500000000000000" pitchFamily="2" charset="0"/>
              <a:ea typeface="Anek Gujarati"/>
              <a:cs typeface="Anek Gujarati"/>
              <a:sym typeface="Anek Gujarati"/>
            </a:endParaRP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48C8593C-E0CC-148C-467E-384E19206EC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38780" y="2700125"/>
            <a:ext cx="886471" cy="892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91756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645"/>
        </a:solid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m 18">
            <a:extLst>
              <a:ext uri="{FF2B5EF4-FFF2-40B4-BE49-F238E27FC236}">
                <a16:creationId xmlns:a16="http://schemas.microsoft.com/office/drawing/2014/main" id="{02701477-173B-7FA6-C71A-24B2E1CB36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Google Shape;114;p17">
            <a:extLst>
              <a:ext uri="{FF2B5EF4-FFF2-40B4-BE49-F238E27FC236}">
                <a16:creationId xmlns:a16="http://schemas.microsoft.com/office/drawing/2014/main" id="{C29B8C95-AFBC-8EBD-23CA-94BDB1EEDD7B}"/>
              </a:ext>
            </a:extLst>
          </p:cNvPr>
          <p:cNvSpPr txBox="1"/>
          <p:nvPr/>
        </p:nvSpPr>
        <p:spPr>
          <a:xfrm>
            <a:off x="856225" y="342344"/>
            <a:ext cx="3607070" cy="39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kumimoji="0" lang="pt-BR" sz="16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nek Gujarati"/>
                <a:ea typeface="Anek Gujarati"/>
                <a:cs typeface="Anek Gujarati"/>
                <a:sym typeface="Anek Gujarati"/>
              </a:rPr>
              <a:t>Entenda como transformamos ideias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C5164F66-88FC-91C0-FE99-D1427587645C}"/>
              </a:ext>
            </a:extLst>
          </p:cNvPr>
          <p:cNvSpPr/>
          <p:nvPr/>
        </p:nvSpPr>
        <p:spPr>
          <a:xfrm>
            <a:off x="978344" y="754567"/>
            <a:ext cx="1246909" cy="2301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pt-BR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6" name="Google Shape;114;p17">
            <a:extLst>
              <a:ext uri="{FF2B5EF4-FFF2-40B4-BE49-F238E27FC236}">
                <a16:creationId xmlns:a16="http://schemas.microsoft.com/office/drawing/2014/main" id="{85BE8262-D4F6-75B9-C655-F6BE5E432673}"/>
              </a:ext>
            </a:extLst>
          </p:cNvPr>
          <p:cNvSpPr txBox="1"/>
          <p:nvPr/>
        </p:nvSpPr>
        <p:spPr>
          <a:xfrm>
            <a:off x="1006273" y="677837"/>
            <a:ext cx="1191050" cy="3197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kumimoji="0" lang="pt-BR" sz="1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nek Gujarati"/>
                <a:ea typeface="Anek Gujarati"/>
                <a:cs typeface="Anek Gujarati"/>
                <a:sym typeface="Anek Gujarati"/>
              </a:rPr>
              <a:t>Como fazemos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91F58174-D1F8-1C7E-D6BC-605E901C32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5820" y="2643439"/>
            <a:ext cx="886472" cy="895079"/>
          </a:xfrm>
          <a:prstGeom prst="rect">
            <a:avLst/>
          </a:prstGeom>
        </p:spPr>
      </p:pic>
      <p:sp>
        <p:nvSpPr>
          <p:cNvPr id="15" name="Google Shape;114;p17">
            <a:extLst>
              <a:ext uri="{FF2B5EF4-FFF2-40B4-BE49-F238E27FC236}">
                <a16:creationId xmlns:a16="http://schemas.microsoft.com/office/drawing/2014/main" id="{58172DA1-B423-7740-5D27-D0926D17C7BE}"/>
              </a:ext>
            </a:extLst>
          </p:cNvPr>
          <p:cNvSpPr txBox="1"/>
          <p:nvPr/>
        </p:nvSpPr>
        <p:spPr>
          <a:xfrm>
            <a:off x="1676152" y="1293753"/>
            <a:ext cx="3008347" cy="39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kumimoji="0" lang="pt-BR" sz="12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nek Gujarati" panose="020B0604020202020204" charset="0"/>
                <a:ea typeface="Anek Gujarati"/>
                <a:cs typeface="Anek Gujarati" panose="020B0604020202020204" charset="0"/>
                <a:sym typeface="Anek Gujarati"/>
              </a:rPr>
              <a:t>Experiência e diversidade tecnológica</a:t>
            </a:r>
          </a:p>
        </p:txBody>
      </p:sp>
      <p:sp>
        <p:nvSpPr>
          <p:cNvPr id="16" name="Google Shape;66;p14">
            <a:extLst>
              <a:ext uri="{FF2B5EF4-FFF2-40B4-BE49-F238E27FC236}">
                <a16:creationId xmlns:a16="http://schemas.microsoft.com/office/drawing/2014/main" id="{24A81AD2-BC81-10AC-E19E-90E352F6DD5C}"/>
              </a:ext>
            </a:extLst>
          </p:cNvPr>
          <p:cNvSpPr txBox="1"/>
          <p:nvPr/>
        </p:nvSpPr>
        <p:spPr>
          <a:xfrm>
            <a:off x="1676151" y="1511596"/>
            <a:ext cx="6314255" cy="9810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pt-BR" sz="900" dirty="0">
                <a:solidFill>
                  <a:schemeClr val="tx1"/>
                </a:solidFill>
                <a:latin typeface="Montserrat" panose="00000500000000000000" pitchFamily="2" charset="0"/>
                <a:ea typeface="Anek Gujarati"/>
                <a:cs typeface="Anek Gujarati"/>
                <a:sym typeface="Anek Gujarati"/>
              </a:rPr>
              <a:t>Utilizamos uma ampla </a:t>
            </a:r>
            <a:r>
              <a:rPr lang="pt-BR" sz="900" b="1" dirty="0">
                <a:solidFill>
                  <a:schemeClr val="tx1"/>
                </a:solidFill>
                <a:latin typeface="Montserrat" panose="00000500000000000000" pitchFamily="2" charset="0"/>
                <a:ea typeface="Anek Gujarati"/>
                <a:cs typeface="Anek Gujarati"/>
                <a:sym typeface="Anek Gujarati"/>
              </a:rPr>
              <a:t>variedade de ferramentas e tecnologias</a:t>
            </a:r>
            <a:r>
              <a:rPr lang="pt-BR" sz="900" dirty="0">
                <a:solidFill>
                  <a:schemeClr val="tx1"/>
                </a:solidFill>
                <a:latin typeface="Montserrat" panose="00000500000000000000" pitchFamily="2" charset="0"/>
                <a:ea typeface="Anek Gujarati"/>
                <a:cs typeface="Anek Gujarati"/>
                <a:sym typeface="Anek Gujarati"/>
              </a:rPr>
              <a:t> para desenvolver aplicativos </a:t>
            </a:r>
            <a:r>
              <a:rPr lang="pt-BR" sz="900" b="1" dirty="0">
                <a:solidFill>
                  <a:schemeClr val="tx1"/>
                </a:solidFill>
                <a:latin typeface="Montserrat" panose="00000500000000000000" pitchFamily="2" charset="0"/>
                <a:ea typeface="Anek Gujarati"/>
                <a:cs typeface="Anek Gujarati"/>
                <a:sym typeface="Anek Gujarati"/>
              </a:rPr>
              <a:t>Desktop</a:t>
            </a:r>
            <a:r>
              <a:rPr lang="pt-BR" sz="900" dirty="0">
                <a:solidFill>
                  <a:schemeClr val="tx1"/>
                </a:solidFill>
                <a:latin typeface="Montserrat" panose="00000500000000000000" pitchFamily="2" charset="0"/>
                <a:ea typeface="Anek Gujarati"/>
                <a:cs typeface="Anek Gujarati"/>
                <a:sym typeface="Anek Gujarati"/>
              </a:rPr>
              <a:t>, </a:t>
            </a:r>
            <a:r>
              <a:rPr lang="pt-BR" sz="900" b="1" dirty="0">
                <a:solidFill>
                  <a:schemeClr val="tx1"/>
                </a:solidFill>
                <a:latin typeface="Montserrat" panose="00000500000000000000" pitchFamily="2" charset="0"/>
                <a:ea typeface="Anek Gujarati"/>
                <a:cs typeface="Anek Gujarati"/>
                <a:sym typeface="Anek Gujarati"/>
              </a:rPr>
              <a:t>Web responsiva</a:t>
            </a:r>
            <a:r>
              <a:rPr lang="pt-BR" sz="900" dirty="0">
                <a:solidFill>
                  <a:schemeClr val="tx1"/>
                </a:solidFill>
                <a:latin typeface="Montserrat" panose="00000500000000000000" pitchFamily="2" charset="0"/>
                <a:ea typeface="Anek Gujarati"/>
                <a:cs typeface="Anek Gujarati"/>
                <a:sym typeface="Anek Gujarati"/>
              </a:rPr>
              <a:t> e </a:t>
            </a:r>
            <a:r>
              <a:rPr lang="pt-BR" sz="900" b="1" dirty="0">
                <a:solidFill>
                  <a:schemeClr val="tx1"/>
                </a:solidFill>
                <a:latin typeface="Montserrat" panose="00000500000000000000" pitchFamily="2" charset="0"/>
                <a:ea typeface="Anek Gujarati"/>
                <a:cs typeface="Anek Gujarati"/>
                <a:sym typeface="Anek Gujarati"/>
              </a:rPr>
              <a:t>Mobile (Android e iOS)</a:t>
            </a:r>
            <a:r>
              <a:rPr lang="pt-BR" sz="900" dirty="0">
                <a:solidFill>
                  <a:schemeClr val="tx1"/>
                </a:solidFill>
                <a:latin typeface="Montserrat" panose="00000500000000000000" pitchFamily="2" charset="0"/>
                <a:ea typeface="Anek Gujarati"/>
                <a:cs typeface="Anek Gujarati"/>
                <a:sym typeface="Anek Gujarati"/>
              </a:rPr>
              <a:t>. Exemplos: BACKEND (Java, Python, Node.js, .NET), FRONTEND (Angular, </a:t>
            </a:r>
            <a:r>
              <a:rPr lang="pt-BR" sz="900" dirty="0" err="1">
                <a:solidFill>
                  <a:schemeClr val="tx1"/>
                </a:solidFill>
                <a:latin typeface="Montserrat" panose="00000500000000000000" pitchFamily="2" charset="0"/>
                <a:ea typeface="Anek Gujarati"/>
                <a:cs typeface="Anek Gujarati"/>
                <a:sym typeface="Anek Gujarati"/>
              </a:rPr>
              <a:t>React</a:t>
            </a:r>
            <a:r>
              <a:rPr lang="pt-BR" sz="900" dirty="0">
                <a:solidFill>
                  <a:schemeClr val="tx1"/>
                </a:solidFill>
                <a:latin typeface="Montserrat" panose="00000500000000000000" pitchFamily="2" charset="0"/>
                <a:ea typeface="Anek Gujarati"/>
                <a:cs typeface="Anek Gujarati"/>
                <a:sym typeface="Anek Gujarati"/>
              </a:rPr>
              <a:t>), MOBILE (</a:t>
            </a:r>
            <a:r>
              <a:rPr lang="en-US" sz="900" dirty="0">
                <a:solidFill>
                  <a:schemeClr val="tx1"/>
                </a:solidFill>
                <a:latin typeface="Montserrat" panose="00000500000000000000" pitchFamily="2" charset="0"/>
                <a:ea typeface="Anek Gujarati"/>
                <a:cs typeface="Anek Gujarati"/>
                <a:sym typeface="Anek Gujarati"/>
              </a:rPr>
              <a:t>Kotlin, Swift, React Native, Flutter e Xamarin</a:t>
            </a:r>
            <a:r>
              <a:rPr lang="pt-BR" sz="900" dirty="0">
                <a:solidFill>
                  <a:schemeClr val="tx1"/>
                </a:solidFill>
                <a:latin typeface="Montserrat" panose="00000500000000000000" pitchFamily="2" charset="0"/>
                <a:ea typeface="Anek Gujarati"/>
                <a:cs typeface="Anek Gujarati"/>
                <a:sym typeface="Anek Gujarati"/>
              </a:rPr>
              <a:t>), ORACLE (PL/SQL, APEX), </a:t>
            </a:r>
            <a:r>
              <a:rPr lang="pt-BR" sz="900" dirty="0" err="1">
                <a:solidFill>
                  <a:schemeClr val="tx1"/>
                </a:solidFill>
                <a:latin typeface="Montserrat" panose="00000500000000000000" pitchFamily="2" charset="0"/>
                <a:ea typeface="Anek Gujarati"/>
                <a:cs typeface="Anek Gujarati"/>
                <a:sym typeface="Anek Gujarati"/>
              </a:rPr>
              <a:t>Machine</a:t>
            </a:r>
            <a:r>
              <a:rPr lang="pt-BR" sz="900" dirty="0">
                <a:solidFill>
                  <a:schemeClr val="tx1"/>
                </a:solidFill>
                <a:latin typeface="Montserrat" panose="00000500000000000000" pitchFamily="2" charset="0"/>
                <a:ea typeface="Anek Gujarati"/>
                <a:cs typeface="Anek Gujarati"/>
                <a:sym typeface="Anek Gujarati"/>
              </a:rPr>
              <a:t> Learning, Power BI, </a:t>
            </a:r>
            <a:r>
              <a:rPr lang="pt-BR" sz="900" b="1" dirty="0">
                <a:solidFill>
                  <a:schemeClr val="tx1"/>
                </a:solidFill>
                <a:latin typeface="Montserrat" panose="00000500000000000000" pitchFamily="2" charset="0"/>
                <a:ea typeface="Anek Gujarati"/>
                <a:cs typeface="Anek Gujarati"/>
                <a:sym typeface="Anek Gujarati"/>
              </a:rPr>
              <a:t>entre outras</a:t>
            </a:r>
            <a:r>
              <a:rPr lang="pt-BR" sz="900" dirty="0">
                <a:solidFill>
                  <a:schemeClr val="tx1"/>
                </a:solidFill>
                <a:latin typeface="Montserrat" panose="00000500000000000000" pitchFamily="2" charset="0"/>
                <a:ea typeface="Anek Gujarati"/>
                <a:cs typeface="Anek Gujarati"/>
                <a:sym typeface="Anek Gujarati"/>
              </a:rPr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pt-BR" sz="900" dirty="0">
                <a:solidFill>
                  <a:schemeClr val="tx1"/>
                </a:solidFill>
                <a:latin typeface="Montserrat" panose="00000500000000000000" pitchFamily="2" charset="0"/>
                <a:ea typeface="Anek Gujarati"/>
                <a:cs typeface="Anek Gujarati"/>
                <a:sym typeface="Anek Gujarati"/>
              </a:rPr>
              <a:t>Seguimos as melhores práticas para fornecer </a:t>
            </a:r>
            <a:r>
              <a:rPr lang="pt-BR" sz="900" b="1" dirty="0">
                <a:solidFill>
                  <a:schemeClr val="tx1"/>
                </a:solidFill>
                <a:latin typeface="Montserrat" panose="00000500000000000000" pitchFamily="2" charset="0"/>
                <a:ea typeface="Anek Gujarati"/>
                <a:cs typeface="Anek Gujarati"/>
                <a:sym typeface="Anek Gujarati"/>
              </a:rPr>
              <a:t>soluções de alta qualidade.</a:t>
            </a:r>
            <a:endParaRPr kumimoji="0" lang="pt-BR" sz="9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" panose="00000500000000000000" pitchFamily="2" charset="0"/>
              <a:ea typeface="Anek Gujarati"/>
              <a:cs typeface="Anek Gujarati"/>
              <a:sym typeface="Anek Gujarati"/>
            </a:endParaRPr>
          </a:p>
        </p:txBody>
      </p:sp>
      <p:sp>
        <p:nvSpPr>
          <p:cNvPr id="25" name="Google Shape;114;p17">
            <a:extLst>
              <a:ext uri="{FF2B5EF4-FFF2-40B4-BE49-F238E27FC236}">
                <a16:creationId xmlns:a16="http://schemas.microsoft.com/office/drawing/2014/main" id="{4D7B2896-7CAD-5CC4-3326-ADE48B8EDFBD}"/>
              </a:ext>
            </a:extLst>
          </p:cNvPr>
          <p:cNvSpPr txBox="1"/>
          <p:nvPr/>
        </p:nvSpPr>
        <p:spPr>
          <a:xfrm>
            <a:off x="1638652" y="3809241"/>
            <a:ext cx="4945028" cy="39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kumimoji="0" lang="pt-BR" sz="12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nek Gujarati" panose="020B0604020202020204" charset="0"/>
                <a:ea typeface="Anek Gujarati"/>
                <a:cs typeface="Anek Gujarati" panose="020B0604020202020204" charset="0"/>
                <a:sym typeface="Anek Gujarati"/>
              </a:rPr>
              <a:t>Visibilidade dos projetos</a:t>
            </a:r>
          </a:p>
        </p:txBody>
      </p:sp>
      <p:sp>
        <p:nvSpPr>
          <p:cNvPr id="27" name="Google Shape;66;p14">
            <a:extLst>
              <a:ext uri="{FF2B5EF4-FFF2-40B4-BE49-F238E27FC236}">
                <a16:creationId xmlns:a16="http://schemas.microsoft.com/office/drawing/2014/main" id="{032AC9BC-332E-7D57-1E57-FBE147CA9BFE}"/>
              </a:ext>
            </a:extLst>
          </p:cNvPr>
          <p:cNvSpPr txBox="1"/>
          <p:nvPr/>
        </p:nvSpPr>
        <p:spPr>
          <a:xfrm>
            <a:off x="1638651" y="4027084"/>
            <a:ext cx="5866697" cy="821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pt-BR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0000500000000000000" pitchFamily="2" charset="0"/>
                <a:ea typeface="Anek Gujarati"/>
                <a:cs typeface="Anek Gujarati"/>
                <a:sym typeface="Anek Gujarati"/>
              </a:rPr>
              <a:t>Realizamos a gestão dos projetos de maneira transparente, realizando o </a:t>
            </a:r>
            <a:r>
              <a:rPr kumimoji="0" lang="pt-BR" sz="9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0000500000000000000" pitchFamily="2" charset="0"/>
                <a:ea typeface="Anek Gujarati"/>
                <a:cs typeface="Anek Gujarati"/>
                <a:sym typeface="Anek Gujarati"/>
              </a:rPr>
              <a:t>monitoramento constante e </a:t>
            </a:r>
            <a:r>
              <a:rPr kumimoji="0" lang="pt-BR" sz="9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0000500000000000000" pitchFamily="2" charset="0"/>
                <a:ea typeface="Anek Gujarati"/>
                <a:cs typeface="Anek Gujarati"/>
                <a:sym typeface="Anek Gujarati"/>
              </a:rPr>
              <a:t>disponibilizando aos nossos clientes dashboards para acompanhamento</a:t>
            </a:r>
            <a:r>
              <a:rPr kumimoji="0" lang="pt-BR" sz="9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0000500000000000000" pitchFamily="2" charset="0"/>
                <a:ea typeface="Anek Gujarati"/>
                <a:cs typeface="Anek Gujarati"/>
                <a:sym typeface="Anek Gujarati"/>
              </a:rPr>
              <a:t> dos projetos, possibilitando assim que nossos clientes tenham total visibilidade sobre os status das entregas e ofensores que podem comprometer prazos</a:t>
            </a:r>
            <a:r>
              <a:rPr kumimoji="0" lang="pt-BR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0000500000000000000" pitchFamily="2" charset="0"/>
                <a:ea typeface="Anek Gujarati"/>
                <a:cs typeface="Anek Gujarati"/>
                <a:sym typeface="Anek Gujarati"/>
              </a:rPr>
              <a:t>.</a:t>
            </a:r>
          </a:p>
        </p:txBody>
      </p:sp>
      <p:pic>
        <p:nvPicPr>
          <p:cNvPr id="2" name="Picture 7" descr="Logo&#10;&#10;Description automatically generated">
            <a:hlinkClick r:id="rId5" action="ppaction://hlinksldjump"/>
            <a:extLst>
              <a:ext uri="{FF2B5EF4-FFF2-40B4-BE49-F238E27FC236}">
                <a16:creationId xmlns:a16="http://schemas.microsoft.com/office/drawing/2014/main" id="{4168C2D2-EDCA-D168-22E9-58729E33BE2C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rgbClr val="00000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8108000" y="4652657"/>
            <a:ext cx="924966" cy="490843"/>
          </a:xfrm>
          <a:prstGeom prst="rect">
            <a:avLst/>
          </a:prstGeom>
        </p:spPr>
      </p:pic>
      <p:sp>
        <p:nvSpPr>
          <p:cNvPr id="8" name="Google Shape;114;p17">
            <a:extLst>
              <a:ext uri="{FF2B5EF4-FFF2-40B4-BE49-F238E27FC236}">
                <a16:creationId xmlns:a16="http://schemas.microsoft.com/office/drawing/2014/main" id="{13B063E7-D058-5D3A-39DC-4B5D3D8A80BD}"/>
              </a:ext>
            </a:extLst>
          </p:cNvPr>
          <p:cNvSpPr txBox="1"/>
          <p:nvPr/>
        </p:nvSpPr>
        <p:spPr>
          <a:xfrm>
            <a:off x="2012292" y="2704881"/>
            <a:ext cx="4798160" cy="39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kumimoji="0" lang="pt-BR" sz="12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nek Gujarati" panose="020B0604020202020204" charset="0"/>
                <a:ea typeface="Anek Gujarati"/>
                <a:cs typeface="Anek Gujarati" panose="020B0604020202020204" charset="0"/>
                <a:sym typeface="Anek Gujarati"/>
              </a:rPr>
              <a:t>Imersão no negócio</a:t>
            </a:r>
            <a:endParaRPr kumimoji="0" lang="pt-BR" sz="1200" b="1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highlight>
                <a:srgbClr val="FF0000"/>
              </a:highlight>
              <a:uLnTx/>
              <a:uFillTx/>
              <a:latin typeface="Anek Gujarati" panose="020B0604020202020204" charset="0"/>
              <a:ea typeface="Anek Gujarati"/>
              <a:cs typeface="Anek Gujarati" panose="020B0604020202020204" charset="0"/>
              <a:sym typeface="Anek Gujarati"/>
            </a:endParaRPr>
          </a:p>
        </p:txBody>
      </p:sp>
      <p:sp>
        <p:nvSpPr>
          <p:cNvPr id="10" name="Google Shape;66;p14">
            <a:extLst>
              <a:ext uri="{FF2B5EF4-FFF2-40B4-BE49-F238E27FC236}">
                <a16:creationId xmlns:a16="http://schemas.microsoft.com/office/drawing/2014/main" id="{116DB736-84F6-2E8B-D90B-CD03106EA5B5}"/>
              </a:ext>
            </a:extLst>
          </p:cNvPr>
          <p:cNvSpPr txBox="1"/>
          <p:nvPr/>
        </p:nvSpPr>
        <p:spPr>
          <a:xfrm>
            <a:off x="2012292" y="2922724"/>
            <a:ext cx="6839100" cy="6624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pt-BR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0000500000000000000" pitchFamily="2" charset="0"/>
                <a:ea typeface="Anek Gujarati"/>
                <a:cs typeface="Anek Gujarati"/>
                <a:sym typeface="Anek Gujarati"/>
              </a:rPr>
              <a:t>Nosso time de especialistas impulsiona e potencializa o </a:t>
            </a:r>
            <a:r>
              <a:rPr kumimoji="0" lang="pt-BR" sz="9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0000500000000000000" pitchFamily="2" charset="0"/>
                <a:ea typeface="Anek Gujarati"/>
                <a:cs typeface="Anek Gujarati"/>
                <a:sym typeface="Anek Gujarati"/>
              </a:rPr>
              <a:t>engajamento do usuário</a:t>
            </a:r>
            <a:r>
              <a:rPr kumimoji="0" lang="pt-BR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0000500000000000000" pitchFamily="2" charset="0"/>
                <a:ea typeface="Anek Gujarati"/>
                <a:cs typeface="Anek Gujarati"/>
                <a:sym typeface="Anek Gujarati"/>
              </a:rPr>
              <a:t> realizando um trabalho embasado em estudos de negócio, pesquisa de campo, observação da rotina empresarial, análise da jornada do usuário e sua experiência. Com base nesse trabalho, desenvolvemos </a:t>
            </a:r>
            <a:r>
              <a:rPr kumimoji="0" lang="pt-BR" sz="9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0000500000000000000" pitchFamily="2" charset="0"/>
                <a:ea typeface="Anek Gujarati"/>
                <a:cs typeface="Anek Gujarati"/>
                <a:sym typeface="Anek Gujarati"/>
              </a:rPr>
              <a:t>soluções aderentes às necessidades</a:t>
            </a:r>
            <a:r>
              <a:rPr kumimoji="0" lang="pt-BR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0000500000000000000" pitchFamily="2" charset="0"/>
                <a:ea typeface="Anek Gujarati"/>
                <a:cs typeface="Anek Gujarati"/>
                <a:sym typeface="Anek Gujarati"/>
              </a:rPr>
              <a:t> de nossos clientes.</a:t>
            </a:r>
            <a:endParaRPr kumimoji="0" sz="9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" panose="00000500000000000000" pitchFamily="2" charset="0"/>
              <a:ea typeface="Anek Gujarati"/>
              <a:cs typeface="Anek Gujarati"/>
              <a:sym typeface="Anek Gujarati"/>
            </a:endParaRP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EA5606E9-AA75-6EF3-78CE-E110F8F1782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9679" y="1302075"/>
            <a:ext cx="886471" cy="895078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01A9E38F-647D-C4F5-CBA7-00E521F3BB7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2178" y="3826061"/>
            <a:ext cx="886472" cy="892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9609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m 14">
            <a:extLst>
              <a:ext uri="{FF2B5EF4-FFF2-40B4-BE49-F238E27FC236}">
                <a16:creationId xmlns:a16="http://schemas.microsoft.com/office/drawing/2014/main" id="{A33C3A98-1203-2DAA-ACBC-EAC541198D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Google Shape;114;p17">
            <a:extLst>
              <a:ext uri="{FF2B5EF4-FFF2-40B4-BE49-F238E27FC236}">
                <a16:creationId xmlns:a16="http://schemas.microsoft.com/office/drawing/2014/main" id="{C5B00FEE-5C73-6F77-7AA8-82EC93BAED65}"/>
              </a:ext>
            </a:extLst>
          </p:cNvPr>
          <p:cNvSpPr txBox="1"/>
          <p:nvPr/>
        </p:nvSpPr>
        <p:spPr>
          <a:xfrm>
            <a:off x="3184257" y="1034402"/>
            <a:ext cx="2775485" cy="39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nek Gujarati"/>
                <a:ea typeface="Anek Gujarati"/>
                <a:cs typeface="Anek Gujarati"/>
                <a:sym typeface="Anek Gujarati"/>
              </a:rPr>
              <a:t>Entenda nossa metodologia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FE9B5329-9342-952F-6FDB-FD9AACEFAD2B}"/>
              </a:ext>
            </a:extLst>
          </p:cNvPr>
          <p:cNvSpPr/>
          <p:nvPr/>
        </p:nvSpPr>
        <p:spPr>
          <a:xfrm>
            <a:off x="3156328" y="1442785"/>
            <a:ext cx="2787961" cy="2301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Google Shape;114;p17">
            <a:extLst>
              <a:ext uri="{FF2B5EF4-FFF2-40B4-BE49-F238E27FC236}">
                <a16:creationId xmlns:a16="http://schemas.microsoft.com/office/drawing/2014/main" id="{620160FC-2782-03FB-1753-9D0FD505BCF3}"/>
              </a:ext>
            </a:extLst>
          </p:cNvPr>
          <p:cNvSpPr txBox="1"/>
          <p:nvPr/>
        </p:nvSpPr>
        <p:spPr>
          <a:xfrm>
            <a:off x="3184257" y="1366055"/>
            <a:ext cx="2900710" cy="3197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 b="1" dirty="0">
                <a:solidFill>
                  <a:schemeClr val="bg1"/>
                </a:solidFill>
                <a:latin typeface="Anek Gujarati"/>
                <a:ea typeface="Anek Gujarati"/>
                <a:cs typeface="Anek Gujarati"/>
                <a:sym typeface="Anek Gujarati"/>
              </a:rPr>
              <a:t>Gestão Participativa / Compartilhada</a:t>
            </a:r>
          </a:p>
        </p:txBody>
      </p:sp>
      <p:sp>
        <p:nvSpPr>
          <p:cNvPr id="16" name="Google Shape;66;p14">
            <a:extLst>
              <a:ext uri="{FF2B5EF4-FFF2-40B4-BE49-F238E27FC236}">
                <a16:creationId xmlns:a16="http://schemas.microsoft.com/office/drawing/2014/main" id="{60087589-592D-493A-8C9F-6C9043836C69}"/>
              </a:ext>
            </a:extLst>
          </p:cNvPr>
          <p:cNvSpPr txBox="1"/>
          <p:nvPr/>
        </p:nvSpPr>
        <p:spPr>
          <a:xfrm>
            <a:off x="2211664" y="1757676"/>
            <a:ext cx="4677287" cy="742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5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O cliente desempenha um papel essencial na criação da solução, com a utilização de ferramentas estatísticas para orientar nossos projetos e entregas frequentes e consistentes.</a:t>
            </a:r>
            <a:endParaRPr sz="1050" b="1" dirty="0">
              <a:solidFill>
                <a:schemeClr val="tx1"/>
              </a:solidFill>
              <a:latin typeface="Montserrat" pitchFamily="2" charset="0"/>
              <a:ea typeface="Anek Gujarati"/>
              <a:cs typeface="Anek Gujarati"/>
              <a:sym typeface="Anek Gujarati"/>
            </a:endParaRPr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DEEE3D82-9755-8537-6E11-5D417B5C98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0998" y="460574"/>
            <a:ext cx="442001" cy="408001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9E1468E4-C179-115F-7D13-C7F3464546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8555" y="2571676"/>
            <a:ext cx="5543503" cy="1923643"/>
          </a:xfrm>
          <a:prstGeom prst="rect">
            <a:avLst/>
          </a:prstGeom>
        </p:spPr>
      </p:pic>
      <p:pic>
        <p:nvPicPr>
          <p:cNvPr id="5" name="Picture 7" descr="Logo&#10;&#10;Description automatically generated">
            <a:hlinkClick r:id="rId6" action="ppaction://hlinksldjump"/>
            <a:extLst>
              <a:ext uri="{FF2B5EF4-FFF2-40B4-BE49-F238E27FC236}">
                <a16:creationId xmlns:a16="http://schemas.microsoft.com/office/drawing/2014/main" id="{A67D9225-054A-5D4F-6780-591EC790552E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rgbClr val="00000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8108000" y="4652657"/>
            <a:ext cx="924966" cy="490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44913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645"/>
        </a:solid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C67B99E4-6D91-4E5E-7A30-9BFDCDC2A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8" name="Google Shape;114;p17">
            <a:extLst>
              <a:ext uri="{FF2B5EF4-FFF2-40B4-BE49-F238E27FC236}">
                <a16:creationId xmlns:a16="http://schemas.microsoft.com/office/drawing/2014/main" id="{CFD3C969-ACFC-FA1F-60D9-01C5EDD318C4}"/>
              </a:ext>
            </a:extLst>
          </p:cNvPr>
          <p:cNvSpPr txBox="1"/>
          <p:nvPr/>
        </p:nvSpPr>
        <p:spPr>
          <a:xfrm>
            <a:off x="664861" y="1790140"/>
            <a:ext cx="2775485" cy="78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400" b="1" dirty="0">
                <a:solidFill>
                  <a:schemeClr val="bg1"/>
                </a:solidFill>
                <a:latin typeface="Anek Gujarati"/>
                <a:ea typeface="Anek Gujarati"/>
                <a:cs typeface="Anek Gujarati"/>
                <a:sym typeface="Anek Gujarati"/>
              </a:rPr>
              <a:t>Confiam no nosso trabalho</a:t>
            </a: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CC732455-FD32-4BB4-7060-B82DE577A3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174" y="1266092"/>
            <a:ext cx="304836" cy="453709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E9F4B021-0EB9-AB88-B25C-A8DA342C03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5174" y="2776965"/>
            <a:ext cx="1695407" cy="417855"/>
          </a:xfrm>
          <a:prstGeom prst="rect">
            <a:avLst/>
          </a:prstGeom>
        </p:spPr>
      </p:pic>
      <p:sp>
        <p:nvSpPr>
          <p:cNvPr id="17" name="Google Shape;101;p16">
            <a:extLst>
              <a:ext uri="{FF2B5EF4-FFF2-40B4-BE49-F238E27FC236}">
                <a16:creationId xmlns:a16="http://schemas.microsoft.com/office/drawing/2014/main" id="{27EB76C3-BE27-109B-47E8-E42D7B3AAC39}"/>
              </a:ext>
            </a:extLst>
          </p:cNvPr>
          <p:cNvSpPr txBox="1"/>
          <p:nvPr/>
        </p:nvSpPr>
        <p:spPr>
          <a:xfrm>
            <a:off x="1844937" y="3017971"/>
            <a:ext cx="616909" cy="276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" dirty="0">
                <a:solidFill>
                  <a:schemeClr val="lt1"/>
                </a:solidFill>
                <a:latin typeface="Montserrat" pitchFamily="2" charset="0"/>
                <a:ea typeface="Anek Gujarati SemiBold"/>
                <a:cs typeface="Anek Gujarati SemiBold"/>
                <a:sym typeface="Anek Gujarati SemiBold"/>
              </a:rPr>
              <a:t>SOLUÇÕES</a:t>
            </a:r>
            <a:endParaRPr sz="600" dirty="0">
              <a:solidFill>
                <a:schemeClr val="lt1"/>
              </a:solidFill>
              <a:latin typeface="Montserrat" pitchFamily="2" charset="0"/>
              <a:ea typeface="Anek Gujarati SemiBold"/>
              <a:cs typeface="Anek Gujarati SemiBold"/>
              <a:sym typeface="Anek Gujarati SemiBold"/>
            </a:endParaRPr>
          </a:p>
        </p:txBody>
      </p:sp>
      <p:pic>
        <p:nvPicPr>
          <p:cNvPr id="4" name="Picture 7" descr="Logo&#10;&#10;Description automatically generated">
            <a:hlinkClick r:id="rId6" action="ppaction://hlinksldjump"/>
            <a:extLst>
              <a:ext uri="{FF2B5EF4-FFF2-40B4-BE49-F238E27FC236}">
                <a16:creationId xmlns:a16="http://schemas.microsoft.com/office/drawing/2014/main" id="{14D80136-1BF5-CBB2-19D7-2D47F1CF850E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rgbClr val="00000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8108000" y="4652657"/>
            <a:ext cx="924966" cy="490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93369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m 14">
            <a:extLst>
              <a:ext uri="{FF2B5EF4-FFF2-40B4-BE49-F238E27FC236}">
                <a16:creationId xmlns:a16="http://schemas.microsoft.com/office/drawing/2014/main" id="{A33C3A98-1203-2DAA-ACBC-EAC541198D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83D8D741-7EE1-C2F7-C4F4-DCD5230F11A3}"/>
              </a:ext>
            </a:extLst>
          </p:cNvPr>
          <p:cNvSpPr/>
          <p:nvPr/>
        </p:nvSpPr>
        <p:spPr>
          <a:xfrm>
            <a:off x="344474" y="1166996"/>
            <a:ext cx="2952798" cy="112971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pt-BR" sz="1800" kern="12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Google Shape;114;p17">
            <a:extLst>
              <a:ext uri="{FF2B5EF4-FFF2-40B4-BE49-F238E27FC236}">
                <a16:creationId xmlns:a16="http://schemas.microsoft.com/office/drawing/2014/main" id="{C5B00FEE-5C73-6F77-7AA8-82EC93BAED65}"/>
              </a:ext>
            </a:extLst>
          </p:cNvPr>
          <p:cNvSpPr txBox="1"/>
          <p:nvPr/>
        </p:nvSpPr>
        <p:spPr>
          <a:xfrm>
            <a:off x="503865" y="1435116"/>
            <a:ext cx="2410785" cy="39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685800">
              <a:buClr>
                <a:prstClr val="black"/>
              </a:buClr>
              <a:buSzPts val="1100"/>
            </a:pPr>
            <a:r>
              <a:rPr lang="pt-BR" sz="1100" b="1" kern="1200" dirty="0">
                <a:solidFill>
                  <a:prstClr val="black">
                    <a:lumMod val="85000"/>
                    <a:lumOff val="15000"/>
                  </a:prstClr>
                </a:solidFill>
                <a:latin typeface="Anek Gujarati"/>
                <a:ea typeface="Anek Gujarati"/>
                <a:cs typeface="Anek Gujarati"/>
                <a:sym typeface="Anek Gujarati"/>
              </a:rPr>
              <a:t>Projeto: Máquina de Lingotamento </a:t>
            </a:r>
          </a:p>
        </p:txBody>
      </p:sp>
      <p:sp>
        <p:nvSpPr>
          <p:cNvPr id="16" name="Google Shape;66;p14">
            <a:extLst>
              <a:ext uri="{FF2B5EF4-FFF2-40B4-BE49-F238E27FC236}">
                <a16:creationId xmlns:a16="http://schemas.microsoft.com/office/drawing/2014/main" id="{60087589-592D-493A-8C9F-6C9043836C69}"/>
              </a:ext>
            </a:extLst>
          </p:cNvPr>
          <p:cNvSpPr txBox="1"/>
          <p:nvPr/>
        </p:nvSpPr>
        <p:spPr>
          <a:xfrm>
            <a:off x="501811" y="1718061"/>
            <a:ext cx="2666585" cy="609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defTabSz="685800">
              <a:lnSpc>
                <a:spcPct val="115000"/>
              </a:lnSpc>
              <a:buClrTx/>
            </a:pPr>
            <a:r>
              <a:rPr lang="pt-BR" sz="800" kern="1200" dirty="0">
                <a:solidFill>
                  <a:prstClr val="black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Processo de solidificação do aço, em um formato adequado para posterior processo de conformação a quente.</a:t>
            </a:r>
            <a:endParaRPr sz="800" b="1" kern="1200" dirty="0">
              <a:solidFill>
                <a:prstClr val="black"/>
              </a:solidFill>
              <a:latin typeface="Montserrat" pitchFamily="2" charset="0"/>
              <a:ea typeface="Anek Gujarati"/>
              <a:cs typeface="Anek Gujarati"/>
              <a:sym typeface="Anek Gujarati"/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6FD7D386-AC1A-C493-0D96-2295864A51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4923" y="178903"/>
            <a:ext cx="1734154" cy="714340"/>
          </a:xfrm>
          <a:prstGeom prst="rect">
            <a:avLst/>
          </a:prstGeom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2523E21C-6FAE-E061-247C-0BF3CB32A933}"/>
              </a:ext>
            </a:extLst>
          </p:cNvPr>
          <p:cNvSpPr/>
          <p:nvPr/>
        </p:nvSpPr>
        <p:spPr>
          <a:xfrm>
            <a:off x="344474" y="2386773"/>
            <a:ext cx="2952798" cy="22966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pt-BR" sz="1800" kern="12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1" name="Google Shape;114;p17">
            <a:extLst>
              <a:ext uri="{FF2B5EF4-FFF2-40B4-BE49-F238E27FC236}">
                <a16:creationId xmlns:a16="http://schemas.microsoft.com/office/drawing/2014/main" id="{04B06F09-0111-1498-74F1-4991A7568033}"/>
              </a:ext>
            </a:extLst>
          </p:cNvPr>
          <p:cNvSpPr txBox="1"/>
          <p:nvPr/>
        </p:nvSpPr>
        <p:spPr>
          <a:xfrm>
            <a:off x="408324" y="2643009"/>
            <a:ext cx="2888948" cy="39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685800">
              <a:buClr>
                <a:prstClr val="black"/>
              </a:buClr>
              <a:buSzPts val="1100"/>
            </a:pPr>
            <a:r>
              <a:rPr lang="pt-BR" sz="1100" b="1" kern="1200" dirty="0">
                <a:solidFill>
                  <a:prstClr val="black">
                    <a:lumMod val="85000"/>
                    <a:lumOff val="15000"/>
                  </a:prstClr>
                </a:solidFill>
                <a:latin typeface="Anek Gujarati"/>
                <a:ea typeface="Anek Gujarati"/>
                <a:cs typeface="Anek Gujarati"/>
                <a:sym typeface="Anek Gujarati"/>
              </a:rPr>
              <a:t>Resultados obtidos com a Supero Soluções:</a:t>
            </a:r>
          </a:p>
        </p:txBody>
      </p:sp>
      <p:sp>
        <p:nvSpPr>
          <p:cNvPr id="12" name="Google Shape;66;p14">
            <a:extLst>
              <a:ext uri="{FF2B5EF4-FFF2-40B4-BE49-F238E27FC236}">
                <a16:creationId xmlns:a16="http://schemas.microsoft.com/office/drawing/2014/main" id="{95B65AF4-AB44-ED79-C439-6E05AE1AFCD6}"/>
              </a:ext>
            </a:extLst>
          </p:cNvPr>
          <p:cNvSpPr txBox="1"/>
          <p:nvPr/>
        </p:nvSpPr>
        <p:spPr>
          <a:xfrm>
            <a:off x="591737" y="2877089"/>
            <a:ext cx="2705535" cy="18466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defTabSz="685800">
              <a:lnSpc>
                <a:spcPct val="150000"/>
              </a:lnSpc>
              <a:buClrTx/>
            </a:pPr>
            <a:r>
              <a:rPr lang="pt-BR" sz="800" kern="1200" dirty="0">
                <a:solidFill>
                  <a:prstClr val="black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Revitalização da interface gráfica das máquinas</a:t>
            </a:r>
          </a:p>
          <a:p>
            <a:pPr defTabSz="685800">
              <a:lnSpc>
                <a:spcPct val="150000"/>
              </a:lnSpc>
              <a:buClrTx/>
            </a:pPr>
            <a:r>
              <a:rPr lang="pt-BR" sz="800" kern="1200" dirty="0">
                <a:solidFill>
                  <a:prstClr val="black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 de lingotamento (MLC1, MLC2 e MLC3);</a:t>
            </a:r>
          </a:p>
          <a:p>
            <a:pPr defTabSz="685800">
              <a:lnSpc>
                <a:spcPct val="150000"/>
              </a:lnSpc>
              <a:buClrTx/>
            </a:pPr>
            <a:r>
              <a:rPr lang="pt-BR" sz="800" kern="1200" dirty="0">
                <a:solidFill>
                  <a:prstClr val="black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Unificação e modernização do código-fonte</a:t>
            </a:r>
          </a:p>
          <a:p>
            <a:pPr defTabSz="685800">
              <a:lnSpc>
                <a:spcPct val="150000"/>
              </a:lnSpc>
              <a:buClrTx/>
            </a:pPr>
            <a:r>
              <a:rPr lang="pt-BR" sz="800" kern="1200" dirty="0">
                <a:solidFill>
                  <a:prstClr val="black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da MLC1 e MLC3;</a:t>
            </a:r>
          </a:p>
          <a:p>
            <a:pPr defTabSz="685800">
              <a:lnSpc>
                <a:spcPct val="150000"/>
              </a:lnSpc>
              <a:buClrTx/>
            </a:pPr>
            <a:r>
              <a:rPr lang="pt-BR" sz="800" kern="1200" dirty="0">
                <a:solidFill>
                  <a:prstClr val="black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Utilização de tecnologias avançadas</a:t>
            </a:r>
          </a:p>
          <a:p>
            <a:pPr defTabSz="685800">
              <a:lnSpc>
                <a:spcPct val="150000"/>
              </a:lnSpc>
              <a:buClrTx/>
            </a:pPr>
            <a:r>
              <a:rPr lang="pt-BR" sz="800" kern="1200" dirty="0">
                <a:solidFill>
                  <a:prstClr val="black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(Java e Angular) para aprimorar todo o sistema;</a:t>
            </a:r>
          </a:p>
          <a:p>
            <a:pPr defTabSz="685800">
              <a:lnSpc>
                <a:spcPct val="150000"/>
              </a:lnSpc>
              <a:buClrTx/>
            </a:pPr>
            <a:r>
              <a:rPr lang="pt-BR" sz="800" kern="1200" dirty="0">
                <a:solidFill>
                  <a:prstClr val="black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Implementação de interface intuitiva e amigável;</a:t>
            </a:r>
          </a:p>
          <a:p>
            <a:pPr defTabSz="685800">
              <a:lnSpc>
                <a:spcPct val="150000"/>
              </a:lnSpc>
              <a:buClrTx/>
            </a:pPr>
            <a:r>
              <a:rPr lang="pt-BR" sz="800" kern="1200" dirty="0">
                <a:solidFill>
                  <a:prstClr val="black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Projeto complexo e abrangente: mais de </a:t>
            </a:r>
          </a:p>
          <a:p>
            <a:pPr defTabSz="685800">
              <a:lnSpc>
                <a:spcPct val="150000"/>
              </a:lnSpc>
              <a:buClrTx/>
            </a:pPr>
            <a:r>
              <a:rPr lang="pt-BR" sz="800" kern="1200" dirty="0">
                <a:solidFill>
                  <a:prstClr val="black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19.000 horas dedicadas.</a:t>
            </a: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67999E63-5D89-537C-553F-A7E4528E00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580" y="1243989"/>
            <a:ext cx="192117" cy="192117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D1D08040-EADE-D08A-F4B9-96A9CC8CC8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3869" y="2455687"/>
            <a:ext cx="219541" cy="181379"/>
          </a:xfrm>
          <a:prstGeom prst="rect">
            <a:avLst/>
          </a:prstGeom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B789BED7-6CB6-7449-D305-C4CCFA87EA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7259" y="3012833"/>
            <a:ext cx="123237" cy="102111"/>
          </a:xfrm>
          <a:prstGeom prst="rect">
            <a:avLst/>
          </a:prstGeom>
        </p:spPr>
      </p:pic>
      <p:pic>
        <p:nvPicPr>
          <p:cNvPr id="23" name="Imagem 22">
            <a:extLst>
              <a:ext uri="{FF2B5EF4-FFF2-40B4-BE49-F238E27FC236}">
                <a16:creationId xmlns:a16="http://schemas.microsoft.com/office/drawing/2014/main" id="{F53DDA3F-CB8E-179F-99D9-162039CD56B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7259" y="3379748"/>
            <a:ext cx="123237" cy="102111"/>
          </a:xfrm>
          <a:prstGeom prst="rect">
            <a:avLst/>
          </a:prstGeom>
        </p:spPr>
      </p:pic>
      <p:pic>
        <p:nvPicPr>
          <p:cNvPr id="24" name="Imagem 23">
            <a:extLst>
              <a:ext uri="{FF2B5EF4-FFF2-40B4-BE49-F238E27FC236}">
                <a16:creationId xmlns:a16="http://schemas.microsoft.com/office/drawing/2014/main" id="{C6F611B0-992D-5ACD-C38D-2DE2DEDED0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7259" y="4106189"/>
            <a:ext cx="123237" cy="102111"/>
          </a:xfrm>
          <a:prstGeom prst="rect">
            <a:avLst/>
          </a:prstGeom>
        </p:spPr>
      </p:pic>
      <p:pic>
        <p:nvPicPr>
          <p:cNvPr id="25" name="Imagem 24">
            <a:extLst>
              <a:ext uri="{FF2B5EF4-FFF2-40B4-BE49-F238E27FC236}">
                <a16:creationId xmlns:a16="http://schemas.microsoft.com/office/drawing/2014/main" id="{47079EEC-D35D-7D8B-E1AF-DB13EFFE1A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1812" y="3751496"/>
            <a:ext cx="123237" cy="102111"/>
          </a:xfrm>
          <a:prstGeom prst="rect">
            <a:avLst/>
          </a:prstGeom>
        </p:spPr>
      </p:pic>
      <p:pic>
        <p:nvPicPr>
          <p:cNvPr id="26" name="Imagem 25">
            <a:extLst>
              <a:ext uri="{FF2B5EF4-FFF2-40B4-BE49-F238E27FC236}">
                <a16:creationId xmlns:a16="http://schemas.microsoft.com/office/drawing/2014/main" id="{6002A01E-3A62-1DA6-4868-B30E744013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1812" y="4294241"/>
            <a:ext cx="123237" cy="102111"/>
          </a:xfrm>
          <a:prstGeom prst="rect">
            <a:avLst/>
          </a:prstGeom>
        </p:spPr>
      </p:pic>
      <p:pic>
        <p:nvPicPr>
          <p:cNvPr id="3" name="Picture 2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D493A719-D357-9E0A-C885-08B1FA3598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4" t="6367" r="6654" b="11956"/>
          <a:stretch/>
        </p:blipFill>
        <p:spPr bwMode="auto">
          <a:xfrm>
            <a:off x="3451198" y="1585991"/>
            <a:ext cx="5477415" cy="2649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7" descr="Logo&#10;&#10;Description automatically generated">
            <a:hlinkClick r:id="rId9" action="ppaction://hlinksldjump"/>
            <a:extLst>
              <a:ext uri="{FF2B5EF4-FFF2-40B4-BE49-F238E27FC236}">
                <a16:creationId xmlns:a16="http://schemas.microsoft.com/office/drawing/2014/main" id="{B8DB63DA-E074-5FD4-816C-9E349FE01D84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prstClr val="black"/>
              <a:srgbClr val="00000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8108000" y="4652657"/>
            <a:ext cx="924966" cy="490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36625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m 14">
            <a:extLst>
              <a:ext uri="{FF2B5EF4-FFF2-40B4-BE49-F238E27FC236}">
                <a16:creationId xmlns:a16="http://schemas.microsoft.com/office/drawing/2014/main" id="{A33C3A98-1203-2DAA-ACBC-EAC541198D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83D8D741-7EE1-C2F7-C4F4-DCD5230F11A3}"/>
              </a:ext>
            </a:extLst>
          </p:cNvPr>
          <p:cNvSpPr/>
          <p:nvPr/>
        </p:nvSpPr>
        <p:spPr>
          <a:xfrm>
            <a:off x="456331" y="1741073"/>
            <a:ext cx="2163428" cy="22966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pt-BR" sz="1800" kern="12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Google Shape;114;p17">
            <a:extLst>
              <a:ext uri="{FF2B5EF4-FFF2-40B4-BE49-F238E27FC236}">
                <a16:creationId xmlns:a16="http://schemas.microsoft.com/office/drawing/2014/main" id="{C5B00FEE-5C73-6F77-7AA8-82EC93BAED65}"/>
              </a:ext>
            </a:extLst>
          </p:cNvPr>
          <p:cNvSpPr txBox="1"/>
          <p:nvPr/>
        </p:nvSpPr>
        <p:spPr>
          <a:xfrm>
            <a:off x="615722" y="2112063"/>
            <a:ext cx="2888948" cy="39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685800">
              <a:buClr>
                <a:prstClr val="black"/>
              </a:buClr>
              <a:buSzPts val="1100"/>
            </a:pPr>
            <a:r>
              <a:rPr lang="pt-BR" sz="1100" b="1" kern="1200" dirty="0">
                <a:solidFill>
                  <a:prstClr val="black">
                    <a:lumMod val="85000"/>
                    <a:lumOff val="15000"/>
                  </a:prstClr>
                </a:solidFill>
                <a:latin typeface="Anek Gujarati"/>
                <a:ea typeface="Anek Gujarati"/>
                <a:cs typeface="Anek Gujarati"/>
                <a:sym typeface="Anek Gujarati"/>
              </a:rPr>
              <a:t>Projeto: LIMS - Sistema para</a:t>
            </a:r>
          </a:p>
          <a:p>
            <a:pPr defTabSz="685800">
              <a:buClr>
                <a:prstClr val="black"/>
              </a:buClr>
              <a:buSzPts val="1100"/>
            </a:pPr>
            <a:r>
              <a:rPr lang="pt-BR" sz="1100" b="1" kern="1200" dirty="0">
                <a:solidFill>
                  <a:prstClr val="black">
                    <a:lumMod val="85000"/>
                    <a:lumOff val="15000"/>
                  </a:prstClr>
                </a:solidFill>
                <a:latin typeface="Anek Gujarati"/>
                <a:ea typeface="Anek Gujarati"/>
                <a:cs typeface="Anek Gujarati"/>
                <a:sym typeface="Anek Gujarati"/>
              </a:rPr>
              <a:t>Gestão de Laboratório </a:t>
            </a:r>
          </a:p>
        </p:txBody>
      </p:sp>
      <p:sp>
        <p:nvSpPr>
          <p:cNvPr id="16" name="Google Shape;66;p14">
            <a:extLst>
              <a:ext uri="{FF2B5EF4-FFF2-40B4-BE49-F238E27FC236}">
                <a16:creationId xmlns:a16="http://schemas.microsoft.com/office/drawing/2014/main" id="{60087589-592D-493A-8C9F-6C9043836C69}"/>
              </a:ext>
            </a:extLst>
          </p:cNvPr>
          <p:cNvSpPr txBox="1"/>
          <p:nvPr/>
        </p:nvSpPr>
        <p:spPr>
          <a:xfrm>
            <a:off x="613669" y="2504736"/>
            <a:ext cx="2666585" cy="609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defTabSz="685800">
              <a:lnSpc>
                <a:spcPct val="115000"/>
              </a:lnSpc>
              <a:buClrTx/>
            </a:pPr>
            <a:r>
              <a:rPr lang="pt-BR" sz="800" kern="1200" dirty="0">
                <a:solidFill>
                  <a:prstClr val="black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Gestão dos ensaios laboratoriais das</a:t>
            </a:r>
          </a:p>
          <a:p>
            <a:pPr defTabSz="685800">
              <a:lnSpc>
                <a:spcPct val="115000"/>
              </a:lnSpc>
              <a:buClrTx/>
            </a:pPr>
            <a:r>
              <a:rPr lang="pt-BR" sz="800" kern="1200" dirty="0">
                <a:solidFill>
                  <a:prstClr val="black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amostras provenientes das plantas</a:t>
            </a:r>
          </a:p>
          <a:p>
            <a:pPr defTabSz="685800">
              <a:lnSpc>
                <a:spcPct val="115000"/>
              </a:lnSpc>
              <a:buClrTx/>
            </a:pPr>
            <a:r>
              <a:rPr lang="pt-BR" sz="800" kern="1200" dirty="0">
                <a:solidFill>
                  <a:prstClr val="black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e dos clientes.</a:t>
            </a:r>
            <a:endParaRPr sz="800" b="1" kern="1200" dirty="0">
              <a:solidFill>
                <a:prstClr val="black"/>
              </a:solidFill>
              <a:latin typeface="Montserrat" pitchFamily="2" charset="0"/>
              <a:ea typeface="Anek Gujarati"/>
              <a:cs typeface="Anek Gujarati"/>
              <a:sym typeface="Anek Gujarati"/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6FD7D386-AC1A-C493-0D96-2295864A51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4923" y="178903"/>
            <a:ext cx="1734154" cy="714340"/>
          </a:xfrm>
          <a:prstGeom prst="rect">
            <a:avLst/>
          </a:prstGeom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2523E21C-6FAE-E061-247C-0BF3CB32A933}"/>
              </a:ext>
            </a:extLst>
          </p:cNvPr>
          <p:cNvSpPr/>
          <p:nvPr/>
        </p:nvSpPr>
        <p:spPr>
          <a:xfrm>
            <a:off x="5735343" y="1741074"/>
            <a:ext cx="2952798" cy="22966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pt-BR" sz="1800" kern="12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1" name="Google Shape;114;p17">
            <a:extLst>
              <a:ext uri="{FF2B5EF4-FFF2-40B4-BE49-F238E27FC236}">
                <a16:creationId xmlns:a16="http://schemas.microsoft.com/office/drawing/2014/main" id="{04B06F09-0111-1498-74F1-4991A7568033}"/>
              </a:ext>
            </a:extLst>
          </p:cNvPr>
          <p:cNvSpPr txBox="1"/>
          <p:nvPr/>
        </p:nvSpPr>
        <p:spPr>
          <a:xfrm>
            <a:off x="5799193" y="2100180"/>
            <a:ext cx="2888948" cy="39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685800">
              <a:buClr>
                <a:prstClr val="black"/>
              </a:buClr>
              <a:buSzPts val="1100"/>
            </a:pPr>
            <a:r>
              <a:rPr lang="pt-BR" sz="1100" b="1" kern="1200" dirty="0">
                <a:solidFill>
                  <a:prstClr val="black">
                    <a:lumMod val="85000"/>
                    <a:lumOff val="15000"/>
                  </a:prstClr>
                </a:solidFill>
                <a:latin typeface="Anek Gujarati"/>
                <a:ea typeface="Anek Gujarati"/>
                <a:cs typeface="Anek Gujarati"/>
                <a:sym typeface="Anek Gujarati"/>
              </a:rPr>
              <a:t>Resultados obtidos com a Supero Soluções:</a:t>
            </a:r>
          </a:p>
        </p:txBody>
      </p:sp>
      <p:sp>
        <p:nvSpPr>
          <p:cNvPr id="12" name="Google Shape;66;p14">
            <a:extLst>
              <a:ext uri="{FF2B5EF4-FFF2-40B4-BE49-F238E27FC236}">
                <a16:creationId xmlns:a16="http://schemas.microsoft.com/office/drawing/2014/main" id="{95B65AF4-AB44-ED79-C439-6E05AE1AFCD6}"/>
              </a:ext>
            </a:extLst>
          </p:cNvPr>
          <p:cNvSpPr txBox="1"/>
          <p:nvPr/>
        </p:nvSpPr>
        <p:spPr>
          <a:xfrm>
            <a:off x="5982607" y="2334260"/>
            <a:ext cx="2705535" cy="1477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defTabSz="685800">
              <a:lnSpc>
                <a:spcPct val="150000"/>
              </a:lnSpc>
              <a:buClrTx/>
            </a:pPr>
            <a:r>
              <a:rPr lang="pt-BR" sz="800" kern="1200" dirty="0">
                <a:solidFill>
                  <a:prstClr val="black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Estabilização inicial do sistema legado;</a:t>
            </a:r>
          </a:p>
          <a:p>
            <a:pPr defTabSz="685800">
              <a:lnSpc>
                <a:spcPct val="150000"/>
              </a:lnSpc>
              <a:buClrTx/>
            </a:pPr>
            <a:r>
              <a:rPr lang="pt-BR" sz="800" kern="1200" dirty="0">
                <a:solidFill>
                  <a:prstClr val="black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Revisão da arquitetura e requisitos;</a:t>
            </a:r>
          </a:p>
          <a:p>
            <a:pPr defTabSz="685800">
              <a:lnSpc>
                <a:spcPct val="150000"/>
              </a:lnSpc>
              <a:buClrTx/>
            </a:pPr>
            <a:r>
              <a:rPr lang="pt-BR" sz="800" kern="1200" dirty="0">
                <a:solidFill>
                  <a:prstClr val="black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Revisão de usabilidade;</a:t>
            </a:r>
          </a:p>
          <a:p>
            <a:pPr defTabSz="685800">
              <a:lnSpc>
                <a:spcPct val="150000"/>
              </a:lnSpc>
              <a:buClrTx/>
            </a:pPr>
            <a:r>
              <a:rPr lang="pt-BR" sz="800" kern="1200" dirty="0">
                <a:solidFill>
                  <a:prstClr val="black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Completa remodelagem do LIMS;</a:t>
            </a:r>
          </a:p>
          <a:p>
            <a:pPr defTabSz="685800">
              <a:lnSpc>
                <a:spcPct val="150000"/>
              </a:lnSpc>
              <a:buClrTx/>
            </a:pPr>
            <a:r>
              <a:rPr lang="pt-BR" sz="800" kern="1200" dirty="0">
                <a:solidFill>
                  <a:prstClr val="black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Entregas contínuas;</a:t>
            </a:r>
          </a:p>
          <a:p>
            <a:pPr defTabSz="685800">
              <a:lnSpc>
                <a:spcPct val="150000"/>
              </a:lnSpc>
              <a:buClrTx/>
            </a:pPr>
            <a:r>
              <a:rPr lang="pt-BR" sz="800" kern="1200" dirty="0">
                <a:solidFill>
                  <a:prstClr val="black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Projeto sem atrasos;</a:t>
            </a:r>
          </a:p>
          <a:p>
            <a:pPr defTabSz="685800">
              <a:lnSpc>
                <a:spcPct val="150000"/>
              </a:lnSpc>
              <a:buClrTx/>
            </a:pPr>
            <a:r>
              <a:rPr lang="pt-BR" sz="800" kern="1200" dirty="0">
                <a:solidFill>
                  <a:prstClr val="black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Confiabilidade dos usuários no sistema.</a:t>
            </a: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67999E63-5D89-537C-553F-A7E4528E00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438" y="1818067"/>
            <a:ext cx="192117" cy="192117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D1D08040-EADE-D08A-F4B9-96A9CC8CC8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94739" y="1809988"/>
            <a:ext cx="219541" cy="181379"/>
          </a:xfrm>
          <a:prstGeom prst="rect">
            <a:avLst/>
          </a:prstGeom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B789BED7-6CB6-7449-D305-C4CCFA87EA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98128" y="2470004"/>
            <a:ext cx="123237" cy="102111"/>
          </a:xfrm>
          <a:prstGeom prst="rect">
            <a:avLst/>
          </a:prstGeom>
        </p:spPr>
      </p:pic>
      <p:pic>
        <p:nvPicPr>
          <p:cNvPr id="23" name="Imagem 22">
            <a:extLst>
              <a:ext uri="{FF2B5EF4-FFF2-40B4-BE49-F238E27FC236}">
                <a16:creationId xmlns:a16="http://schemas.microsoft.com/office/drawing/2014/main" id="{F53DDA3F-CB8E-179F-99D9-162039CD56B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98128" y="2836919"/>
            <a:ext cx="123237" cy="102111"/>
          </a:xfrm>
          <a:prstGeom prst="rect">
            <a:avLst/>
          </a:prstGeom>
        </p:spPr>
      </p:pic>
      <p:pic>
        <p:nvPicPr>
          <p:cNvPr id="24" name="Imagem 23">
            <a:extLst>
              <a:ext uri="{FF2B5EF4-FFF2-40B4-BE49-F238E27FC236}">
                <a16:creationId xmlns:a16="http://schemas.microsoft.com/office/drawing/2014/main" id="{C6F611B0-992D-5ACD-C38D-2DE2DEDED0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98128" y="3563360"/>
            <a:ext cx="123237" cy="102111"/>
          </a:xfrm>
          <a:prstGeom prst="rect">
            <a:avLst/>
          </a:prstGeom>
        </p:spPr>
      </p:pic>
      <p:pic>
        <p:nvPicPr>
          <p:cNvPr id="25" name="Imagem 24">
            <a:extLst>
              <a:ext uri="{FF2B5EF4-FFF2-40B4-BE49-F238E27FC236}">
                <a16:creationId xmlns:a16="http://schemas.microsoft.com/office/drawing/2014/main" id="{47079EEC-D35D-7D8B-E1AF-DB13EFFE1A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92681" y="3208667"/>
            <a:ext cx="123237" cy="102111"/>
          </a:xfrm>
          <a:prstGeom prst="rect">
            <a:avLst/>
          </a:prstGeom>
        </p:spPr>
      </p:pic>
      <p:pic>
        <p:nvPicPr>
          <p:cNvPr id="26" name="Imagem 25">
            <a:extLst>
              <a:ext uri="{FF2B5EF4-FFF2-40B4-BE49-F238E27FC236}">
                <a16:creationId xmlns:a16="http://schemas.microsoft.com/office/drawing/2014/main" id="{6002A01E-3A62-1DA6-4868-B30E744013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92681" y="2647274"/>
            <a:ext cx="123237" cy="102111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2E7E3AD6-F2C5-A9E5-1EF2-9D1BC8EA8617}"/>
              </a:ext>
            </a:extLst>
          </p:cNvPr>
          <p:cNvSpPr/>
          <p:nvPr/>
        </p:nvSpPr>
        <p:spPr>
          <a:xfrm>
            <a:off x="2701152" y="1741074"/>
            <a:ext cx="2952798" cy="22966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pt-BR" sz="1800" kern="12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" name="Google Shape;114;p17">
            <a:extLst>
              <a:ext uri="{FF2B5EF4-FFF2-40B4-BE49-F238E27FC236}">
                <a16:creationId xmlns:a16="http://schemas.microsoft.com/office/drawing/2014/main" id="{625A04F8-12A0-897E-FCA0-FE975768F4ED}"/>
              </a:ext>
            </a:extLst>
          </p:cNvPr>
          <p:cNvSpPr txBox="1"/>
          <p:nvPr/>
        </p:nvSpPr>
        <p:spPr>
          <a:xfrm>
            <a:off x="2765002" y="2100180"/>
            <a:ext cx="2888948" cy="39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685800">
              <a:buClr>
                <a:prstClr val="black"/>
              </a:buClr>
              <a:buSzPts val="1100"/>
            </a:pPr>
            <a:r>
              <a:rPr lang="pt-BR" sz="1100" b="1" kern="1200" dirty="0">
                <a:solidFill>
                  <a:prstClr val="black">
                    <a:lumMod val="85000"/>
                    <a:lumOff val="15000"/>
                  </a:prstClr>
                </a:solidFill>
                <a:latin typeface="Anek Gujarati"/>
                <a:ea typeface="Anek Gujarati"/>
                <a:cs typeface="Anek Gujarati"/>
                <a:sym typeface="Anek Gujarati"/>
              </a:rPr>
              <a:t>Desafios/necessidades:</a:t>
            </a:r>
          </a:p>
        </p:txBody>
      </p:sp>
      <p:sp>
        <p:nvSpPr>
          <p:cNvPr id="7" name="Google Shape;66;p14">
            <a:extLst>
              <a:ext uri="{FF2B5EF4-FFF2-40B4-BE49-F238E27FC236}">
                <a16:creationId xmlns:a16="http://schemas.microsoft.com/office/drawing/2014/main" id="{7072AAE8-55BA-5163-DC06-21B8CCBFFBD3}"/>
              </a:ext>
            </a:extLst>
          </p:cNvPr>
          <p:cNvSpPr txBox="1"/>
          <p:nvPr/>
        </p:nvSpPr>
        <p:spPr>
          <a:xfrm>
            <a:off x="2948416" y="2334261"/>
            <a:ext cx="2705535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defTabSz="685800">
              <a:lnSpc>
                <a:spcPct val="150000"/>
              </a:lnSpc>
              <a:buClrTx/>
            </a:pPr>
            <a:r>
              <a:rPr lang="pt-BR" sz="800" kern="1200" dirty="0">
                <a:solidFill>
                  <a:prstClr val="black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Realizar a sustentação do sistema legado;</a:t>
            </a:r>
          </a:p>
          <a:p>
            <a:pPr defTabSz="685800">
              <a:lnSpc>
                <a:spcPct val="150000"/>
              </a:lnSpc>
              <a:buClrTx/>
            </a:pPr>
            <a:r>
              <a:rPr lang="pt-BR" sz="800" kern="1200" dirty="0">
                <a:solidFill>
                  <a:prstClr val="black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Eliminar inconsistência nos dados;</a:t>
            </a:r>
          </a:p>
          <a:p>
            <a:pPr defTabSz="685800">
              <a:lnSpc>
                <a:spcPct val="150000"/>
              </a:lnSpc>
              <a:buClrTx/>
            </a:pPr>
            <a:r>
              <a:rPr lang="pt-BR" sz="800" kern="1200" dirty="0">
                <a:solidFill>
                  <a:prstClr val="black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Eliminar a lentidão no sistema/processos;</a:t>
            </a:r>
          </a:p>
          <a:p>
            <a:pPr defTabSz="685800">
              <a:lnSpc>
                <a:spcPct val="150000"/>
              </a:lnSpc>
              <a:buClrTx/>
            </a:pPr>
            <a:r>
              <a:rPr lang="pt-BR" sz="800" kern="1200" dirty="0">
                <a:solidFill>
                  <a:prstClr val="black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Sanar as dificuldades de uso do sistema.</a:t>
            </a: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DA413145-1E1F-D550-AA6D-3E81EDC99E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63937" y="2470004"/>
            <a:ext cx="123237" cy="102111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28A20244-EBB6-EBA0-2A49-2D8B643352F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63937" y="2836919"/>
            <a:ext cx="123237" cy="102111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1170B654-6618-5E62-5975-AAA0EC4B74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63937" y="2651246"/>
            <a:ext cx="123237" cy="102111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3F52CF6F-84D6-CDBB-0D54-44506885851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58490" y="3016643"/>
            <a:ext cx="123237" cy="102111"/>
          </a:xfrm>
          <a:prstGeom prst="rect">
            <a:avLst/>
          </a:prstGeom>
        </p:spPr>
      </p:pic>
      <p:pic>
        <p:nvPicPr>
          <p:cNvPr id="28" name="Imagem 27">
            <a:extLst>
              <a:ext uri="{FF2B5EF4-FFF2-40B4-BE49-F238E27FC236}">
                <a16:creationId xmlns:a16="http://schemas.microsoft.com/office/drawing/2014/main" id="{EC43BD8B-DA6C-F9E5-0315-DF63B4AA942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89212" y="3379262"/>
            <a:ext cx="123237" cy="102111"/>
          </a:xfrm>
          <a:prstGeom prst="rect">
            <a:avLst/>
          </a:prstGeom>
        </p:spPr>
      </p:pic>
      <p:pic>
        <p:nvPicPr>
          <p:cNvPr id="29" name="Imagem 28">
            <a:extLst>
              <a:ext uri="{FF2B5EF4-FFF2-40B4-BE49-F238E27FC236}">
                <a16:creationId xmlns:a16="http://schemas.microsoft.com/office/drawing/2014/main" id="{8F12C45A-A4EB-C6FF-33C6-64EE3CA2A65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01214" y="3011419"/>
            <a:ext cx="123237" cy="102111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06E35CF8-9ACF-38D1-A8E5-1CD30343ED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5547" y="1822984"/>
            <a:ext cx="185738" cy="207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7" descr="Logo&#10;&#10;Description automatically generated">
            <a:hlinkClick r:id="rId9" action="ppaction://hlinksldjump"/>
            <a:extLst>
              <a:ext uri="{FF2B5EF4-FFF2-40B4-BE49-F238E27FC236}">
                <a16:creationId xmlns:a16="http://schemas.microsoft.com/office/drawing/2014/main" id="{6B1381B6-0CDF-955B-3C77-A3CA01C50B7E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prstClr val="black"/>
              <a:srgbClr val="00000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8108000" y="4652657"/>
            <a:ext cx="924966" cy="490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40569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m 14">
            <a:extLst>
              <a:ext uri="{FF2B5EF4-FFF2-40B4-BE49-F238E27FC236}">
                <a16:creationId xmlns:a16="http://schemas.microsoft.com/office/drawing/2014/main" id="{A33C3A98-1203-2DAA-ACBC-EAC541198D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83D8D741-7EE1-C2F7-C4F4-DCD5230F11A3}"/>
              </a:ext>
            </a:extLst>
          </p:cNvPr>
          <p:cNvSpPr/>
          <p:nvPr/>
        </p:nvSpPr>
        <p:spPr>
          <a:xfrm>
            <a:off x="1024775" y="2014727"/>
            <a:ext cx="2033581" cy="22461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Google Shape;114;p17">
            <a:extLst>
              <a:ext uri="{FF2B5EF4-FFF2-40B4-BE49-F238E27FC236}">
                <a16:creationId xmlns:a16="http://schemas.microsoft.com/office/drawing/2014/main" id="{C5B00FEE-5C73-6F77-7AA8-82EC93BAED65}"/>
              </a:ext>
            </a:extLst>
          </p:cNvPr>
          <p:cNvSpPr txBox="1"/>
          <p:nvPr/>
        </p:nvSpPr>
        <p:spPr>
          <a:xfrm>
            <a:off x="1114298" y="2630468"/>
            <a:ext cx="1438897" cy="39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nek Gujarati"/>
                <a:ea typeface="Anek Gujarati"/>
                <a:cs typeface="Anek Gujarati"/>
                <a:sym typeface="Anek Gujarati"/>
              </a:rPr>
              <a:t>Projeto: Sistema de Cockpit </a:t>
            </a:r>
          </a:p>
        </p:txBody>
      </p:sp>
      <p:sp>
        <p:nvSpPr>
          <p:cNvPr id="16" name="Google Shape;66;p14">
            <a:extLst>
              <a:ext uri="{FF2B5EF4-FFF2-40B4-BE49-F238E27FC236}">
                <a16:creationId xmlns:a16="http://schemas.microsoft.com/office/drawing/2014/main" id="{60087589-592D-493A-8C9F-6C9043836C69}"/>
              </a:ext>
            </a:extLst>
          </p:cNvPr>
          <p:cNvSpPr txBox="1"/>
          <p:nvPr/>
        </p:nvSpPr>
        <p:spPr>
          <a:xfrm>
            <a:off x="1114297" y="2996786"/>
            <a:ext cx="1854535" cy="1175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Sistema de suporte operacional abrange todas as áreas de nosso cliente, incorporando conceitos de digitalização e Indústria 4.0 para impulsionar produtividade, qualidade, redução de custos e eficiência operacional.</a:t>
            </a:r>
            <a:endParaRPr sz="800" b="1" dirty="0">
              <a:solidFill>
                <a:schemeClr val="tx1"/>
              </a:solidFill>
              <a:latin typeface="Montserrat" pitchFamily="2" charset="0"/>
              <a:ea typeface="Anek Gujarati"/>
              <a:cs typeface="Anek Gujarati"/>
              <a:sym typeface="Anek Gujarati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2EE62EB-50BD-C22C-3FB0-A00F3F605E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0998" y="460574"/>
            <a:ext cx="442002" cy="408002"/>
          </a:xfrm>
          <a:prstGeom prst="rect">
            <a:avLst/>
          </a:prstGeom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2523E21C-6FAE-E061-247C-0BF3CB32A933}"/>
              </a:ext>
            </a:extLst>
          </p:cNvPr>
          <p:cNvSpPr/>
          <p:nvPr/>
        </p:nvSpPr>
        <p:spPr>
          <a:xfrm>
            <a:off x="3147877" y="2014727"/>
            <a:ext cx="2406241" cy="22461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" name="Google Shape;114;p17">
            <a:extLst>
              <a:ext uri="{FF2B5EF4-FFF2-40B4-BE49-F238E27FC236}">
                <a16:creationId xmlns:a16="http://schemas.microsoft.com/office/drawing/2014/main" id="{04B06F09-0111-1498-74F1-4991A7568033}"/>
              </a:ext>
            </a:extLst>
          </p:cNvPr>
          <p:cNvSpPr txBox="1"/>
          <p:nvPr/>
        </p:nvSpPr>
        <p:spPr>
          <a:xfrm>
            <a:off x="3301346" y="2630468"/>
            <a:ext cx="1800024" cy="39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nek Gujarati"/>
                <a:ea typeface="Anek Gujarati"/>
                <a:cs typeface="Anek Gujarati"/>
                <a:sym typeface="Anek Gujarati"/>
              </a:rPr>
              <a:t>Projeto: Gestão de manutenção em paradas: geral e programada</a:t>
            </a: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67999E63-5D89-537C-553F-A7E4528E00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0929" y="2314334"/>
            <a:ext cx="192117" cy="192117"/>
          </a:xfrm>
          <a:prstGeom prst="rect">
            <a:avLst/>
          </a:prstGeom>
        </p:spPr>
      </p:pic>
      <p:sp>
        <p:nvSpPr>
          <p:cNvPr id="3" name="Google Shape;66;p14">
            <a:extLst>
              <a:ext uri="{FF2B5EF4-FFF2-40B4-BE49-F238E27FC236}">
                <a16:creationId xmlns:a16="http://schemas.microsoft.com/office/drawing/2014/main" id="{AFE37C76-960B-5BBC-5BDF-4BA26099AEEE}"/>
              </a:ext>
            </a:extLst>
          </p:cNvPr>
          <p:cNvSpPr txBox="1"/>
          <p:nvPr/>
        </p:nvSpPr>
        <p:spPr>
          <a:xfrm>
            <a:off x="3309850" y="3184706"/>
            <a:ext cx="2103524" cy="892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Parada Geral anual para manutenção preventiva em conformidade com regulamentações, incluindo inspeção de vasos de pressão e otimização do desempenho da planta.</a:t>
            </a:r>
            <a:endParaRPr sz="800" b="1" dirty="0">
              <a:solidFill>
                <a:schemeClr val="tx1"/>
              </a:solidFill>
              <a:latin typeface="Montserrat" pitchFamily="2" charset="0"/>
              <a:ea typeface="Anek Gujarati"/>
              <a:cs typeface="Anek Gujarati"/>
              <a:sym typeface="Anek Gujarati"/>
            </a:endParaRP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7DE757DC-8B52-D4BE-4B39-ABDE0DEBF0F6}"/>
              </a:ext>
            </a:extLst>
          </p:cNvPr>
          <p:cNvSpPr/>
          <p:nvPr/>
        </p:nvSpPr>
        <p:spPr>
          <a:xfrm>
            <a:off x="5643639" y="2014727"/>
            <a:ext cx="2445860" cy="22461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Google Shape;114;p17">
            <a:extLst>
              <a:ext uri="{FF2B5EF4-FFF2-40B4-BE49-F238E27FC236}">
                <a16:creationId xmlns:a16="http://schemas.microsoft.com/office/drawing/2014/main" id="{B303D834-E190-A166-FF5B-7741D88EEB3A}"/>
              </a:ext>
            </a:extLst>
          </p:cNvPr>
          <p:cNvSpPr txBox="1"/>
          <p:nvPr/>
        </p:nvSpPr>
        <p:spPr>
          <a:xfrm>
            <a:off x="5803502" y="2630468"/>
            <a:ext cx="1704108" cy="39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nek Gujarati"/>
                <a:ea typeface="Anek Gujarati"/>
                <a:cs typeface="Anek Gujarati"/>
                <a:sym typeface="Anek Gujarati"/>
              </a:rPr>
              <a:t>Resultados obtidos com a Supero Soluções:</a:t>
            </a: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5923FCC0-9CDB-18EE-1077-AEE5223E14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99046" y="2319702"/>
            <a:ext cx="219541" cy="181379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CF11EFD9-9D6B-DEEA-4E70-D03B0C71F2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94428" y="2308903"/>
            <a:ext cx="182369" cy="204129"/>
          </a:xfrm>
          <a:prstGeom prst="rect">
            <a:avLst/>
          </a:prstGeom>
        </p:spPr>
      </p:pic>
      <p:sp>
        <p:nvSpPr>
          <p:cNvPr id="21" name="Google Shape;66;p14">
            <a:extLst>
              <a:ext uri="{FF2B5EF4-FFF2-40B4-BE49-F238E27FC236}">
                <a16:creationId xmlns:a16="http://schemas.microsoft.com/office/drawing/2014/main" id="{67789C31-6C4E-1D82-91D5-E42E2064467D}"/>
              </a:ext>
            </a:extLst>
          </p:cNvPr>
          <p:cNvSpPr txBox="1"/>
          <p:nvPr/>
        </p:nvSpPr>
        <p:spPr>
          <a:xfrm>
            <a:off x="6008816" y="3014921"/>
            <a:ext cx="2016113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Reuniões diárias de 1h para 30min;</a:t>
            </a: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Maior assertividade;</a:t>
            </a: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Redução de tempo de gestão;</a:t>
            </a: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Validação de restrições.</a:t>
            </a:r>
          </a:p>
        </p:txBody>
      </p:sp>
      <p:pic>
        <p:nvPicPr>
          <p:cNvPr id="27" name="Imagem 26">
            <a:extLst>
              <a:ext uri="{FF2B5EF4-FFF2-40B4-BE49-F238E27FC236}">
                <a16:creationId xmlns:a16="http://schemas.microsoft.com/office/drawing/2014/main" id="{A2559E4B-4FC4-3223-03DD-F1D4BB5A00B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99046" y="3151476"/>
            <a:ext cx="123237" cy="102111"/>
          </a:xfrm>
          <a:prstGeom prst="rect">
            <a:avLst/>
          </a:prstGeom>
        </p:spPr>
      </p:pic>
      <p:pic>
        <p:nvPicPr>
          <p:cNvPr id="28" name="Imagem 27">
            <a:extLst>
              <a:ext uri="{FF2B5EF4-FFF2-40B4-BE49-F238E27FC236}">
                <a16:creationId xmlns:a16="http://schemas.microsoft.com/office/drawing/2014/main" id="{4519A3A9-AE70-FDB3-E860-CAF27057382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99046" y="3326988"/>
            <a:ext cx="123237" cy="102111"/>
          </a:xfrm>
          <a:prstGeom prst="rect">
            <a:avLst/>
          </a:prstGeom>
        </p:spPr>
      </p:pic>
      <p:pic>
        <p:nvPicPr>
          <p:cNvPr id="29" name="Imagem 28">
            <a:extLst>
              <a:ext uri="{FF2B5EF4-FFF2-40B4-BE49-F238E27FC236}">
                <a16:creationId xmlns:a16="http://schemas.microsoft.com/office/drawing/2014/main" id="{FE3DBC5E-DEFA-E3FA-A3FF-590DB28EB20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99046" y="3512336"/>
            <a:ext cx="123237" cy="102111"/>
          </a:xfrm>
          <a:prstGeom prst="rect">
            <a:avLst/>
          </a:prstGeom>
        </p:spPr>
      </p:pic>
      <p:pic>
        <p:nvPicPr>
          <p:cNvPr id="30" name="Imagem 29">
            <a:extLst>
              <a:ext uri="{FF2B5EF4-FFF2-40B4-BE49-F238E27FC236}">
                <a16:creationId xmlns:a16="http://schemas.microsoft.com/office/drawing/2014/main" id="{E20ECCFB-DE0A-2B29-E9CC-B68ADA8CF9F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99046" y="3696252"/>
            <a:ext cx="123237" cy="102111"/>
          </a:xfrm>
          <a:prstGeom prst="rect">
            <a:avLst/>
          </a:prstGeom>
        </p:spPr>
      </p:pic>
      <p:pic>
        <p:nvPicPr>
          <p:cNvPr id="32" name="Imagem 31">
            <a:extLst>
              <a:ext uri="{FF2B5EF4-FFF2-40B4-BE49-F238E27FC236}">
                <a16:creationId xmlns:a16="http://schemas.microsoft.com/office/drawing/2014/main" id="{B2E376FD-CCFA-6CD9-2530-ACDC8C077E9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92901" y="1066272"/>
            <a:ext cx="1158196" cy="805911"/>
          </a:xfrm>
          <a:prstGeom prst="rect">
            <a:avLst/>
          </a:prstGeom>
        </p:spPr>
      </p:pic>
      <p:pic>
        <p:nvPicPr>
          <p:cNvPr id="4" name="Picture 7" descr="Logo&#10;&#10;Description automatically generated">
            <a:hlinkClick r:id="rId10" action="ppaction://hlinksldjump"/>
            <a:extLst>
              <a:ext uri="{FF2B5EF4-FFF2-40B4-BE49-F238E27FC236}">
                <a16:creationId xmlns:a16="http://schemas.microsoft.com/office/drawing/2014/main" id="{DD4B33E9-78D7-32E9-5290-491B6138CAA4}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prstClr val="black"/>
              <a:srgbClr val="00000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8108000" y="4652657"/>
            <a:ext cx="924966" cy="490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82827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E5BE79C4-E115-B444-12C7-C24D3891EC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2" name="Imagem 31">
            <a:extLst>
              <a:ext uri="{FF2B5EF4-FFF2-40B4-BE49-F238E27FC236}">
                <a16:creationId xmlns:a16="http://schemas.microsoft.com/office/drawing/2014/main" id="{B2E376FD-CCFA-6CD9-2530-ACDC8C077E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4604" y="166088"/>
            <a:ext cx="894365" cy="622328"/>
          </a:xfrm>
          <a:prstGeom prst="rect">
            <a:avLst/>
          </a:prstGeom>
        </p:spPr>
      </p:pic>
      <p:pic>
        <p:nvPicPr>
          <p:cNvPr id="2" name="Picture 7" descr="Logo&#10;&#10;Description automatically generated">
            <a:hlinkClick r:id="rId5" action="ppaction://hlinksldjump"/>
            <a:extLst>
              <a:ext uri="{FF2B5EF4-FFF2-40B4-BE49-F238E27FC236}">
                <a16:creationId xmlns:a16="http://schemas.microsoft.com/office/drawing/2014/main" id="{7F5FE00B-28FB-7AE8-2D34-37C3A3C22FE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rgbClr val="00000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8108000" y="4652657"/>
            <a:ext cx="924966" cy="490843"/>
          </a:xfrm>
          <a:prstGeom prst="rect">
            <a:avLst/>
          </a:prstGeom>
        </p:spPr>
      </p:pic>
      <p:pic>
        <p:nvPicPr>
          <p:cNvPr id="1026" name="Picture 2" descr="Interface gráfica do usuário, Texto&#10;&#10;Descrição gerada automaticamente">
            <a:extLst>
              <a:ext uri="{FF2B5EF4-FFF2-40B4-BE49-F238E27FC236}">
                <a16:creationId xmlns:a16="http://schemas.microsoft.com/office/drawing/2014/main" id="{E331D47A-FA2A-7542-EE5A-A7EED49545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98" t="3534" r="7764" b="7313"/>
          <a:stretch/>
        </p:blipFill>
        <p:spPr bwMode="auto">
          <a:xfrm>
            <a:off x="5742432" y="1201982"/>
            <a:ext cx="3167482" cy="3509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Tela de computador com ícones coloridos&#10;&#10;Descrição gerada automaticamente">
            <a:extLst>
              <a:ext uri="{FF2B5EF4-FFF2-40B4-BE49-F238E27FC236}">
                <a16:creationId xmlns:a16="http://schemas.microsoft.com/office/drawing/2014/main" id="{1556C17D-8602-5AC5-3357-E57AA6324D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430" y="788416"/>
            <a:ext cx="5378036" cy="3280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nterface gráfica do usuário&#10;&#10;Descrição gerada automaticamente">
            <a:extLst>
              <a:ext uri="{FF2B5EF4-FFF2-40B4-BE49-F238E27FC236}">
                <a16:creationId xmlns:a16="http://schemas.microsoft.com/office/drawing/2014/main" id="{E64451C2-349F-A688-A20A-DC54BAC96D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206" y="2199159"/>
            <a:ext cx="5407532" cy="3329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114;p17">
            <a:extLst>
              <a:ext uri="{FF2B5EF4-FFF2-40B4-BE49-F238E27FC236}">
                <a16:creationId xmlns:a16="http://schemas.microsoft.com/office/drawing/2014/main" id="{ADD453D0-3139-6CF1-1D35-B01EA2FAA7EA}"/>
              </a:ext>
            </a:extLst>
          </p:cNvPr>
          <p:cNvSpPr txBox="1"/>
          <p:nvPr/>
        </p:nvSpPr>
        <p:spPr>
          <a:xfrm>
            <a:off x="1502004" y="707798"/>
            <a:ext cx="2038553" cy="39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nek Gujarati"/>
                <a:ea typeface="Anek Gujarati"/>
                <a:cs typeface="Anek Gujarati"/>
                <a:sym typeface="Anek Gujarati"/>
              </a:rPr>
              <a:t>Sistema de Cockpit </a:t>
            </a:r>
          </a:p>
        </p:txBody>
      </p:sp>
      <p:sp>
        <p:nvSpPr>
          <p:cNvPr id="4" name="Google Shape;114;p17">
            <a:extLst>
              <a:ext uri="{FF2B5EF4-FFF2-40B4-BE49-F238E27FC236}">
                <a16:creationId xmlns:a16="http://schemas.microsoft.com/office/drawing/2014/main" id="{5E882FA2-93A8-2E4B-C6AA-CAA7497B065E}"/>
              </a:ext>
            </a:extLst>
          </p:cNvPr>
          <p:cNvSpPr txBox="1"/>
          <p:nvPr/>
        </p:nvSpPr>
        <p:spPr>
          <a:xfrm>
            <a:off x="6061592" y="788416"/>
            <a:ext cx="2653622" cy="39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nek Gujarati"/>
                <a:ea typeface="Anek Gujarati"/>
                <a:cs typeface="Anek Gujarati"/>
                <a:sym typeface="Anek Gujarati"/>
              </a:rPr>
              <a:t>Gestão de manutenção em paradas: geral e programada</a:t>
            </a:r>
          </a:p>
        </p:txBody>
      </p:sp>
    </p:spTree>
    <p:extLst>
      <p:ext uri="{BB962C8B-B14F-4D97-AF65-F5344CB8AC3E}">
        <p14:creationId xmlns:p14="http://schemas.microsoft.com/office/powerpoint/2010/main" val="55041731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m 14">
            <a:extLst>
              <a:ext uri="{FF2B5EF4-FFF2-40B4-BE49-F238E27FC236}">
                <a16:creationId xmlns:a16="http://schemas.microsoft.com/office/drawing/2014/main" id="{A33C3A98-1203-2DAA-ACBC-EAC541198D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83D8D741-7EE1-C2F7-C4F4-DCD5230F11A3}"/>
              </a:ext>
            </a:extLst>
          </p:cNvPr>
          <p:cNvSpPr/>
          <p:nvPr/>
        </p:nvSpPr>
        <p:spPr>
          <a:xfrm>
            <a:off x="456331" y="1741073"/>
            <a:ext cx="2163428" cy="22966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pt-BR" sz="1800" kern="12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Google Shape;114;p17">
            <a:extLst>
              <a:ext uri="{FF2B5EF4-FFF2-40B4-BE49-F238E27FC236}">
                <a16:creationId xmlns:a16="http://schemas.microsoft.com/office/drawing/2014/main" id="{C5B00FEE-5C73-6F77-7AA8-82EC93BAED65}"/>
              </a:ext>
            </a:extLst>
          </p:cNvPr>
          <p:cNvSpPr txBox="1"/>
          <p:nvPr/>
        </p:nvSpPr>
        <p:spPr>
          <a:xfrm>
            <a:off x="615722" y="2112063"/>
            <a:ext cx="2888948" cy="39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685800">
              <a:buClr>
                <a:prstClr val="black"/>
              </a:buClr>
              <a:buSzPts val="1100"/>
            </a:pPr>
            <a:r>
              <a:rPr lang="pt-BR" sz="1100" b="1" kern="1200" dirty="0">
                <a:solidFill>
                  <a:prstClr val="black">
                    <a:lumMod val="85000"/>
                    <a:lumOff val="15000"/>
                  </a:prstClr>
                </a:solidFill>
                <a:latin typeface="Anek Gujarati"/>
                <a:ea typeface="Anek Gujarati"/>
                <a:cs typeface="Anek Gujarati"/>
                <a:sym typeface="Anek Gujarati"/>
              </a:rPr>
              <a:t>Projeto: LIMS - Sistema para</a:t>
            </a:r>
          </a:p>
          <a:p>
            <a:pPr defTabSz="685800">
              <a:buClr>
                <a:prstClr val="black"/>
              </a:buClr>
              <a:buSzPts val="1100"/>
            </a:pPr>
            <a:r>
              <a:rPr lang="pt-BR" sz="1100" b="1" kern="1200" dirty="0">
                <a:solidFill>
                  <a:prstClr val="black">
                    <a:lumMod val="85000"/>
                    <a:lumOff val="15000"/>
                  </a:prstClr>
                </a:solidFill>
                <a:latin typeface="Anek Gujarati"/>
                <a:ea typeface="Anek Gujarati"/>
                <a:cs typeface="Anek Gujarati"/>
                <a:sym typeface="Anek Gujarati"/>
              </a:rPr>
              <a:t>Gestão de Laboratório </a:t>
            </a:r>
          </a:p>
        </p:txBody>
      </p:sp>
      <p:sp>
        <p:nvSpPr>
          <p:cNvPr id="16" name="Google Shape;66;p14">
            <a:extLst>
              <a:ext uri="{FF2B5EF4-FFF2-40B4-BE49-F238E27FC236}">
                <a16:creationId xmlns:a16="http://schemas.microsoft.com/office/drawing/2014/main" id="{60087589-592D-493A-8C9F-6C9043836C69}"/>
              </a:ext>
            </a:extLst>
          </p:cNvPr>
          <p:cNvSpPr txBox="1"/>
          <p:nvPr/>
        </p:nvSpPr>
        <p:spPr>
          <a:xfrm>
            <a:off x="613669" y="2504736"/>
            <a:ext cx="2666585" cy="609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defTabSz="685800">
              <a:lnSpc>
                <a:spcPct val="115000"/>
              </a:lnSpc>
              <a:buClrTx/>
            </a:pPr>
            <a:r>
              <a:rPr lang="pt-BR" sz="800" kern="1200" dirty="0">
                <a:solidFill>
                  <a:prstClr val="black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Gestão dos ensaios laboratoriais das</a:t>
            </a:r>
          </a:p>
          <a:p>
            <a:pPr defTabSz="685800">
              <a:lnSpc>
                <a:spcPct val="115000"/>
              </a:lnSpc>
              <a:buClrTx/>
            </a:pPr>
            <a:r>
              <a:rPr lang="pt-BR" sz="800" kern="1200" dirty="0">
                <a:solidFill>
                  <a:prstClr val="black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amostras provenientes das plantas</a:t>
            </a:r>
          </a:p>
          <a:p>
            <a:pPr defTabSz="685800">
              <a:lnSpc>
                <a:spcPct val="115000"/>
              </a:lnSpc>
              <a:buClrTx/>
            </a:pPr>
            <a:r>
              <a:rPr lang="pt-BR" sz="800" kern="1200" dirty="0">
                <a:solidFill>
                  <a:prstClr val="black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e dos clientes.</a:t>
            </a:r>
            <a:endParaRPr sz="800" b="1" kern="1200" dirty="0">
              <a:solidFill>
                <a:prstClr val="black"/>
              </a:solidFill>
              <a:latin typeface="Montserrat" pitchFamily="2" charset="0"/>
              <a:ea typeface="Anek Gujarati"/>
              <a:cs typeface="Anek Gujarati"/>
              <a:sym typeface="Anek Gujarati"/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6FD7D386-AC1A-C493-0D96-2295864A51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4923" y="178903"/>
            <a:ext cx="1734154" cy="714340"/>
          </a:xfrm>
          <a:prstGeom prst="rect">
            <a:avLst/>
          </a:prstGeom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2523E21C-6FAE-E061-247C-0BF3CB32A933}"/>
              </a:ext>
            </a:extLst>
          </p:cNvPr>
          <p:cNvSpPr/>
          <p:nvPr/>
        </p:nvSpPr>
        <p:spPr>
          <a:xfrm>
            <a:off x="5735343" y="1741074"/>
            <a:ext cx="2952798" cy="22966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pt-BR" sz="1800" kern="12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1" name="Google Shape;114;p17">
            <a:extLst>
              <a:ext uri="{FF2B5EF4-FFF2-40B4-BE49-F238E27FC236}">
                <a16:creationId xmlns:a16="http://schemas.microsoft.com/office/drawing/2014/main" id="{04B06F09-0111-1498-74F1-4991A7568033}"/>
              </a:ext>
            </a:extLst>
          </p:cNvPr>
          <p:cNvSpPr txBox="1"/>
          <p:nvPr/>
        </p:nvSpPr>
        <p:spPr>
          <a:xfrm>
            <a:off x="5799193" y="2100180"/>
            <a:ext cx="2888948" cy="39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685800">
              <a:buClr>
                <a:prstClr val="black"/>
              </a:buClr>
              <a:buSzPts val="1100"/>
            </a:pPr>
            <a:r>
              <a:rPr lang="pt-BR" sz="1100" b="1" kern="1200" dirty="0">
                <a:solidFill>
                  <a:prstClr val="black">
                    <a:lumMod val="85000"/>
                    <a:lumOff val="15000"/>
                  </a:prstClr>
                </a:solidFill>
                <a:latin typeface="Anek Gujarati"/>
                <a:ea typeface="Anek Gujarati"/>
                <a:cs typeface="Anek Gujarati"/>
                <a:sym typeface="Anek Gujarati"/>
              </a:rPr>
              <a:t>Resultados obtidos com a Supero Soluções:</a:t>
            </a:r>
          </a:p>
        </p:txBody>
      </p:sp>
      <p:sp>
        <p:nvSpPr>
          <p:cNvPr id="12" name="Google Shape;66;p14">
            <a:extLst>
              <a:ext uri="{FF2B5EF4-FFF2-40B4-BE49-F238E27FC236}">
                <a16:creationId xmlns:a16="http://schemas.microsoft.com/office/drawing/2014/main" id="{95B65AF4-AB44-ED79-C439-6E05AE1AFCD6}"/>
              </a:ext>
            </a:extLst>
          </p:cNvPr>
          <p:cNvSpPr txBox="1"/>
          <p:nvPr/>
        </p:nvSpPr>
        <p:spPr>
          <a:xfrm>
            <a:off x="5982607" y="2328372"/>
            <a:ext cx="2705535" cy="1477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defTabSz="685800">
              <a:lnSpc>
                <a:spcPct val="150000"/>
              </a:lnSpc>
              <a:buClrTx/>
            </a:pPr>
            <a:r>
              <a:rPr lang="pt-BR" sz="800" kern="1200" dirty="0">
                <a:solidFill>
                  <a:prstClr val="black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Estabilização inicial do sistema legado;</a:t>
            </a:r>
          </a:p>
          <a:p>
            <a:pPr defTabSz="685800">
              <a:lnSpc>
                <a:spcPct val="150000"/>
              </a:lnSpc>
              <a:buClrTx/>
            </a:pPr>
            <a:r>
              <a:rPr lang="pt-BR" sz="800" kern="1200" dirty="0">
                <a:solidFill>
                  <a:prstClr val="black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Revisão da arquitetura e requisitos;</a:t>
            </a:r>
          </a:p>
          <a:p>
            <a:pPr defTabSz="685800">
              <a:lnSpc>
                <a:spcPct val="150000"/>
              </a:lnSpc>
              <a:buClrTx/>
            </a:pPr>
            <a:r>
              <a:rPr lang="pt-BR" sz="800" kern="1200" dirty="0">
                <a:solidFill>
                  <a:prstClr val="black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Revisão de usabilidade;</a:t>
            </a:r>
          </a:p>
          <a:p>
            <a:pPr defTabSz="685800">
              <a:lnSpc>
                <a:spcPct val="150000"/>
              </a:lnSpc>
              <a:buClrTx/>
            </a:pPr>
            <a:r>
              <a:rPr lang="pt-BR" sz="800" kern="1200" dirty="0">
                <a:solidFill>
                  <a:prstClr val="black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Completa remodelagem do LIMS;</a:t>
            </a:r>
          </a:p>
          <a:p>
            <a:pPr defTabSz="685800">
              <a:lnSpc>
                <a:spcPct val="150000"/>
              </a:lnSpc>
              <a:buClrTx/>
            </a:pPr>
            <a:r>
              <a:rPr lang="pt-BR" sz="800" kern="1200" dirty="0">
                <a:solidFill>
                  <a:prstClr val="black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Entregas contínuas;</a:t>
            </a:r>
          </a:p>
          <a:p>
            <a:pPr defTabSz="685800">
              <a:lnSpc>
                <a:spcPct val="150000"/>
              </a:lnSpc>
              <a:buClrTx/>
            </a:pPr>
            <a:r>
              <a:rPr lang="pt-BR" sz="800" kern="1200" dirty="0">
                <a:solidFill>
                  <a:prstClr val="black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Projeto sem atrasos;</a:t>
            </a:r>
          </a:p>
          <a:p>
            <a:pPr defTabSz="685800">
              <a:lnSpc>
                <a:spcPct val="150000"/>
              </a:lnSpc>
              <a:buClrTx/>
            </a:pPr>
            <a:r>
              <a:rPr lang="pt-BR" sz="800" kern="1200" dirty="0">
                <a:solidFill>
                  <a:prstClr val="black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Confiabilidade dos usuários no sistema.</a:t>
            </a: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67999E63-5D89-537C-553F-A7E4528E00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438" y="1818067"/>
            <a:ext cx="192117" cy="192117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D1D08040-EADE-D08A-F4B9-96A9CC8CC8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94739" y="1809988"/>
            <a:ext cx="219541" cy="181379"/>
          </a:xfrm>
          <a:prstGeom prst="rect">
            <a:avLst/>
          </a:prstGeom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B789BED7-6CB6-7449-D305-C4CCFA87EA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98128" y="2464116"/>
            <a:ext cx="123237" cy="102111"/>
          </a:xfrm>
          <a:prstGeom prst="rect">
            <a:avLst/>
          </a:prstGeom>
        </p:spPr>
      </p:pic>
      <p:pic>
        <p:nvPicPr>
          <p:cNvPr id="23" name="Imagem 22">
            <a:extLst>
              <a:ext uri="{FF2B5EF4-FFF2-40B4-BE49-F238E27FC236}">
                <a16:creationId xmlns:a16="http://schemas.microsoft.com/office/drawing/2014/main" id="{F53DDA3F-CB8E-179F-99D9-162039CD56B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98128" y="2831031"/>
            <a:ext cx="123237" cy="102111"/>
          </a:xfrm>
          <a:prstGeom prst="rect">
            <a:avLst/>
          </a:prstGeom>
        </p:spPr>
      </p:pic>
      <p:pic>
        <p:nvPicPr>
          <p:cNvPr id="24" name="Imagem 23">
            <a:extLst>
              <a:ext uri="{FF2B5EF4-FFF2-40B4-BE49-F238E27FC236}">
                <a16:creationId xmlns:a16="http://schemas.microsoft.com/office/drawing/2014/main" id="{C6F611B0-992D-5ACD-C38D-2DE2DEDED0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98128" y="3557472"/>
            <a:ext cx="123237" cy="102111"/>
          </a:xfrm>
          <a:prstGeom prst="rect">
            <a:avLst/>
          </a:prstGeom>
        </p:spPr>
      </p:pic>
      <p:pic>
        <p:nvPicPr>
          <p:cNvPr id="25" name="Imagem 24">
            <a:extLst>
              <a:ext uri="{FF2B5EF4-FFF2-40B4-BE49-F238E27FC236}">
                <a16:creationId xmlns:a16="http://schemas.microsoft.com/office/drawing/2014/main" id="{47079EEC-D35D-7D8B-E1AF-DB13EFFE1A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92681" y="3202779"/>
            <a:ext cx="123237" cy="102111"/>
          </a:xfrm>
          <a:prstGeom prst="rect">
            <a:avLst/>
          </a:prstGeom>
        </p:spPr>
      </p:pic>
      <p:pic>
        <p:nvPicPr>
          <p:cNvPr id="26" name="Imagem 25">
            <a:extLst>
              <a:ext uri="{FF2B5EF4-FFF2-40B4-BE49-F238E27FC236}">
                <a16:creationId xmlns:a16="http://schemas.microsoft.com/office/drawing/2014/main" id="{6002A01E-3A62-1DA6-4868-B30E744013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92681" y="2641386"/>
            <a:ext cx="123237" cy="102111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2E7E3AD6-F2C5-A9E5-1EF2-9D1BC8EA8617}"/>
              </a:ext>
            </a:extLst>
          </p:cNvPr>
          <p:cNvSpPr/>
          <p:nvPr/>
        </p:nvSpPr>
        <p:spPr>
          <a:xfrm>
            <a:off x="2701152" y="1741074"/>
            <a:ext cx="2952798" cy="22966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pt-BR" sz="1800" kern="12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" name="Google Shape;114;p17">
            <a:extLst>
              <a:ext uri="{FF2B5EF4-FFF2-40B4-BE49-F238E27FC236}">
                <a16:creationId xmlns:a16="http://schemas.microsoft.com/office/drawing/2014/main" id="{625A04F8-12A0-897E-FCA0-FE975768F4ED}"/>
              </a:ext>
            </a:extLst>
          </p:cNvPr>
          <p:cNvSpPr txBox="1"/>
          <p:nvPr/>
        </p:nvSpPr>
        <p:spPr>
          <a:xfrm>
            <a:off x="2765002" y="2100180"/>
            <a:ext cx="2888948" cy="39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685800">
              <a:buClr>
                <a:prstClr val="black"/>
              </a:buClr>
              <a:buSzPts val="1100"/>
            </a:pPr>
            <a:r>
              <a:rPr lang="pt-BR" sz="1100" b="1" kern="1200" dirty="0">
                <a:solidFill>
                  <a:prstClr val="black">
                    <a:lumMod val="85000"/>
                    <a:lumOff val="15000"/>
                  </a:prstClr>
                </a:solidFill>
                <a:latin typeface="Anek Gujarati"/>
                <a:ea typeface="Anek Gujarati"/>
                <a:cs typeface="Anek Gujarati"/>
                <a:sym typeface="Anek Gujarati"/>
              </a:rPr>
              <a:t>Desafios/necessidades:</a:t>
            </a:r>
          </a:p>
        </p:txBody>
      </p:sp>
      <p:sp>
        <p:nvSpPr>
          <p:cNvPr id="7" name="Google Shape;66;p14">
            <a:extLst>
              <a:ext uri="{FF2B5EF4-FFF2-40B4-BE49-F238E27FC236}">
                <a16:creationId xmlns:a16="http://schemas.microsoft.com/office/drawing/2014/main" id="{7072AAE8-55BA-5163-DC06-21B8CCBFFBD3}"/>
              </a:ext>
            </a:extLst>
          </p:cNvPr>
          <p:cNvSpPr txBox="1"/>
          <p:nvPr/>
        </p:nvSpPr>
        <p:spPr>
          <a:xfrm>
            <a:off x="2948416" y="2334261"/>
            <a:ext cx="2705535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defTabSz="685800">
              <a:lnSpc>
                <a:spcPct val="150000"/>
              </a:lnSpc>
              <a:buClrTx/>
            </a:pPr>
            <a:r>
              <a:rPr lang="pt-BR" sz="800" kern="1200" dirty="0">
                <a:solidFill>
                  <a:prstClr val="black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Realizar a sustentação do sistema legado;</a:t>
            </a:r>
          </a:p>
          <a:p>
            <a:pPr defTabSz="685800">
              <a:lnSpc>
                <a:spcPct val="150000"/>
              </a:lnSpc>
              <a:buClrTx/>
            </a:pPr>
            <a:r>
              <a:rPr lang="pt-BR" sz="800" kern="1200" dirty="0">
                <a:solidFill>
                  <a:prstClr val="black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Eliminar inconsistência nos dados;</a:t>
            </a:r>
          </a:p>
          <a:p>
            <a:pPr defTabSz="685800">
              <a:lnSpc>
                <a:spcPct val="150000"/>
              </a:lnSpc>
              <a:buClrTx/>
            </a:pPr>
            <a:r>
              <a:rPr lang="pt-BR" sz="800" kern="1200" dirty="0">
                <a:solidFill>
                  <a:prstClr val="black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Eliminar a lentidão no sistema/processos;</a:t>
            </a:r>
          </a:p>
          <a:p>
            <a:pPr defTabSz="685800">
              <a:lnSpc>
                <a:spcPct val="150000"/>
              </a:lnSpc>
              <a:buClrTx/>
            </a:pPr>
            <a:r>
              <a:rPr lang="pt-BR" sz="800" kern="1200" dirty="0">
                <a:solidFill>
                  <a:prstClr val="black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Sanar as dificuldades de uso do sistema.</a:t>
            </a: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DA413145-1E1F-D550-AA6D-3E81EDC99E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63937" y="2470004"/>
            <a:ext cx="123237" cy="102111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28A20244-EBB6-EBA0-2A49-2D8B643352F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63937" y="2836919"/>
            <a:ext cx="123237" cy="102111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1170B654-6618-5E62-5975-AAA0EC4B74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63937" y="2651246"/>
            <a:ext cx="123237" cy="102111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3F52CF6F-84D6-CDBB-0D54-44506885851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58490" y="3016643"/>
            <a:ext cx="123237" cy="102111"/>
          </a:xfrm>
          <a:prstGeom prst="rect">
            <a:avLst/>
          </a:prstGeom>
        </p:spPr>
      </p:pic>
      <p:pic>
        <p:nvPicPr>
          <p:cNvPr id="28" name="Imagem 27">
            <a:extLst>
              <a:ext uri="{FF2B5EF4-FFF2-40B4-BE49-F238E27FC236}">
                <a16:creationId xmlns:a16="http://schemas.microsoft.com/office/drawing/2014/main" id="{EC43BD8B-DA6C-F9E5-0315-DF63B4AA942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89212" y="3373374"/>
            <a:ext cx="123237" cy="102111"/>
          </a:xfrm>
          <a:prstGeom prst="rect">
            <a:avLst/>
          </a:prstGeom>
        </p:spPr>
      </p:pic>
      <p:pic>
        <p:nvPicPr>
          <p:cNvPr id="29" name="Imagem 28">
            <a:extLst>
              <a:ext uri="{FF2B5EF4-FFF2-40B4-BE49-F238E27FC236}">
                <a16:creationId xmlns:a16="http://schemas.microsoft.com/office/drawing/2014/main" id="{8F12C45A-A4EB-C6FF-33C6-64EE3CA2A65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01214" y="3005531"/>
            <a:ext cx="123237" cy="102111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06E35CF8-9ACF-38D1-A8E5-1CD30343ED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5547" y="1822984"/>
            <a:ext cx="185738" cy="207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7" descr="Logo&#10;&#10;Description automatically generated">
            <a:hlinkClick r:id="rId9" action="ppaction://hlinksldjump"/>
            <a:extLst>
              <a:ext uri="{FF2B5EF4-FFF2-40B4-BE49-F238E27FC236}">
                <a16:creationId xmlns:a16="http://schemas.microsoft.com/office/drawing/2014/main" id="{892BAB97-CF29-DA42-6670-2400418BC013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prstClr val="black"/>
              <a:srgbClr val="00000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8108000" y="4652657"/>
            <a:ext cx="924966" cy="490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36612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FBC8FEFE-F105-007C-9283-97A277792D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2" name="Google Shape;156;p19">
            <a:extLst>
              <a:ext uri="{FF2B5EF4-FFF2-40B4-BE49-F238E27FC236}">
                <a16:creationId xmlns:a16="http://schemas.microsoft.com/office/drawing/2014/main" id="{1D2C6428-B444-0D77-CEF7-C7A10C93C2B0}"/>
              </a:ext>
            </a:extLst>
          </p:cNvPr>
          <p:cNvSpPr txBox="1"/>
          <p:nvPr/>
        </p:nvSpPr>
        <p:spPr>
          <a:xfrm>
            <a:off x="4876801" y="1836460"/>
            <a:ext cx="3375310" cy="432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lt1"/>
                </a:solidFill>
                <a:latin typeface="Anek Gujarati Light"/>
                <a:ea typeface="Anek Gujarati Light"/>
                <a:cs typeface="Anek Gujarati Light"/>
                <a:sym typeface="Anek Gujarati Light"/>
              </a:rPr>
              <a:t>Entre em contato com nosso time</a:t>
            </a:r>
            <a:endParaRPr dirty="0">
              <a:solidFill>
                <a:schemeClr val="lt1"/>
              </a:solidFill>
              <a:latin typeface="Anek Gujarati Light"/>
              <a:ea typeface="Anek Gujarati Light"/>
              <a:cs typeface="Anek Gujarati Light"/>
              <a:sym typeface="Anek Gujarati Light"/>
            </a:endParaRPr>
          </a:p>
        </p:txBody>
      </p:sp>
      <p:sp>
        <p:nvSpPr>
          <p:cNvPr id="13" name="Google Shape;157;p19">
            <a:extLst>
              <a:ext uri="{FF2B5EF4-FFF2-40B4-BE49-F238E27FC236}">
                <a16:creationId xmlns:a16="http://schemas.microsoft.com/office/drawing/2014/main" id="{90BAB5CC-6C17-3461-1DF4-92AEC931430B}"/>
              </a:ext>
            </a:extLst>
          </p:cNvPr>
          <p:cNvSpPr txBox="1"/>
          <p:nvPr/>
        </p:nvSpPr>
        <p:spPr>
          <a:xfrm>
            <a:off x="4998720" y="852526"/>
            <a:ext cx="3253389" cy="1107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dirty="0">
                <a:solidFill>
                  <a:schemeClr val="lt1"/>
                </a:solidFill>
                <a:latin typeface="Anek Gujarati SemiBold"/>
                <a:ea typeface="Anek Gujarati SemiBold"/>
                <a:cs typeface="Anek Gujarati SemiBold"/>
                <a:sym typeface="Anek Gujarati SemiBold"/>
              </a:rPr>
              <a:t>Queremos ajudá-lo a encontrar a melhor solução para a sua necessidade</a:t>
            </a:r>
            <a:endParaRPr sz="2000" dirty="0">
              <a:solidFill>
                <a:schemeClr val="lt1"/>
              </a:solidFill>
              <a:latin typeface="Anek Gujarati SemiBold"/>
              <a:ea typeface="Anek Gujarati SemiBold"/>
              <a:cs typeface="Anek Gujarati SemiBold"/>
              <a:sym typeface="Anek Gujarati SemiBold"/>
            </a:endParaRP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17E1B7CD-C6D6-A229-0A2C-B1473D4DEC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8233534">
            <a:off x="7499147" y="877690"/>
            <a:ext cx="2374605" cy="2553733"/>
          </a:xfrm>
          <a:prstGeom prst="rect">
            <a:avLst/>
          </a:prstGeom>
        </p:spPr>
      </p:pic>
      <p:sp>
        <p:nvSpPr>
          <p:cNvPr id="2" name="Google Shape;179;p21">
            <a:extLst>
              <a:ext uri="{FF2B5EF4-FFF2-40B4-BE49-F238E27FC236}">
                <a16:creationId xmlns:a16="http://schemas.microsoft.com/office/drawing/2014/main" id="{92A3A990-A1D4-1466-54F7-858A1F03D402}"/>
              </a:ext>
            </a:extLst>
          </p:cNvPr>
          <p:cNvSpPr txBox="1"/>
          <p:nvPr/>
        </p:nvSpPr>
        <p:spPr>
          <a:xfrm>
            <a:off x="5003583" y="3385690"/>
            <a:ext cx="2954833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>
                <a:solidFill>
                  <a:schemeClr val="bg1"/>
                </a:solidFill>
                <a:latin typeface="Anek Gujarati SemiBold"/>
                <a:ea typeface="Anek Gujarati SemiBold"/>
                <a:cs typeface="Anek Gujarati SemiBold"/>
                <a:sym typeface="Anek Gujarati SemiBold"/>
              </a:rPr>
              <a:t>Nome Vendedor</a:t>
            </a:r>
            <a:endParaRPr lang="pt-BR" sz="1200" dirty="0">
              <a:solidFill>
                <a:schemeClr val="bg1"/>
              </a:solidFill>
              <a:latin typeface="Anek Gujarati"/>
              <a:ea typeface="Anek Gujarati"/>
              <a:cs typeface="Anek Gujarati"/>
              <a:sym typeface="Anek Gujarati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E8CCFD6D-503A-E6FC-A987-6B494ABB460F}"/>
              </a:ext>
            </a:extLst>
          </p:cNvPr>
          <p:cNvSpPr txBox="1"/>
          <p:nvPr/>
        </p:nvSpPr>
        <p:spPr>
          <a:xfrm>
            <a:off x="5605077" y="3777680"/>
            <a:ext cx="235333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pt-BR" sz="1400" dirty="0">
                <a:solidFill>
                  <a:schemeClr val="bg1"/>
                </a:solidFill>
                <a:latin typeface="Anek Gujarati"/>
                <a:ea typeface="Anek Gujarati"/>
                <a:cs typeface="Anek Gujarati"/>
                <a:sym typeface="Anek Gujarat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email@email.com.br</a:t>
            </a:r>
            <a:endParaRPr lang="pt-BR" sz="1400" dirty="0">
              <a:solidFill>
                <a:schemeClr val="bg1"/>
              </a:solidFill>
              <a:latin typeface="Anek Gujarati"/>
              <a:ea typeface="Anek Gujarati"/>
              <a:cs typeface="Anek Gujarati"/>
              <a:sym typeface="Anek Gujarati"/>
            </a:endParaRPr>
          </a:p>
        </p:txBody>
      </p:sp>
      <p:pic>
        <p:nvPicPr>
          <p:cNvPr id="8" name="Gráfico 7">
            <a:extLst>
              <a:ext uri="{FF2B5EF4-FFF2-40B4-BE49-F238E27FC236}">
                <a16:creationId xmlns:a16="http://schemas.microsoft.com/office/drawing/2014/main" id="{9FD7BFB1-65DC-04C9-0DB8-FED5061A936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014286" y="3480115"/>
            <a:ext cx="169752" cy="203543"/>
          </a:xfrm>
          <a:prstGeom prst="rect">
            <a:avLst/>
          </a:prstGeom>
        </p:spPr>
      </p:pic>
      <p:pic>
        <p:nvPicPr>
          <p:cNvPr id="10" name="Gráfico 9">
            <a:extLst>
              <a:ext uri="{FF2B5EF4-FFF2-40B4-BE49-F238E27FC236}">
                <a16:creationId xmlns:a16="http://schemas.microsoft.com/office/drawing/2014/main" id="{1BF1934F-5A63-B4DE-753D-35FA4BAADF1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014286" y="3845945"/>
            <a:ext cx="171055" cy="134305"/>
          </a:xfrm>
          <a:prstGeom prst="rect">
            <a:avLst/>
          </a:prstGeom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7F7B8F5C-4840-9B91-DD5B-328B3FACB0B9}"/>
              </a:ext>
            </a:extLst>
          </p:cNvPr>
          <p:cNvSpPr txBox="1"/>
          <p:nvPr/>
        </p:nvSpPr>
        <p:spPr>
          <a:xfrm>
            <a:off x="5605077" y="4082266"/>
            <a:ext cx="235333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pt-BR" sz="1400" dirty="0" err="1">
                <a:solidFill>
                  <a:schemeClr val="bg1"/>
                </a:solidFill>
                <a:latin typeface="Anek Gujarati"/>
                <a:ea typeface="Anek Gujarati"/>
                <a:cs typeface="Anek Gujarati"/>
                <a:sym typeface="Anek Gujarati"/>
              </a:rPr>
              <a:t>ddd</a:t>
            </a:r>
            <a:r>
              <a:rPr lang="pt-BR" sz="1400" dirty="0">
                <a:solidFill>
                  <a:schemeClr val="bg1"/>
                </a:solidFill>
                <a:latin typeface="Anek Gujarati"/>
                <a:ea typeface="Anek Gujarati"/>
                <a:cs typeface="Anek Gujarati"/>
                <a:sym typeface="Anek Gujarati"/>
              </a:rPr>
              <a:t>. 9 9999-9999</a:t>
            </a:r>
          </a:p>
        </p:txBody>
      </p:sp>
      <p:pic>
        <p:nvPicPr>
          <p:cNvPr id="15" name="Gráfico 14">
            <a:extLst>
              <a:ext uri="{FF2B5EF4-FFF2-40B4-BE49-F238E27FC236}">
                <a16:creationId xmlns:a16="http://schemas.microsoft.com/office/drawing/2014/main" id="{7F8164BF-669A-E21A-EB71-A492E950434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014286" y="4107267"/>
            <a:ext cx="169458" cy="169458"/>
          </a:xfrm>
          <a:prstGeom prst="rect">
            <a:avLst/>
          </a:prstGeom>
        </p:spPr>
      </p:pic>
      <p:pic>
        <p:nvPicPr>
          <p:cNvPr id="5" name="Picture 7" descr="Logo&#10;&#10;Description automatically generated">
            <a:hlinkClick r:id="rId12" action="ppaction://hlinksldjump"/>
            <a:extLst>
              <a:ext uri="{FF2B5EF4-FFF2-40B4-BE49-F238E27FC236}">
                <a16:creationId xmlns:a16="http://schemas.microsoft.com/office/drawing/2014/main" id="{98C317A1-73D2-1033-5642-643FDC96BF9C}"/>
              </a:ext>
            </a:extLst>
          </p:cNvPr>
          <p:cNvPicPr>
            <a:picLocks noChangeAspect="1"/>
          </p:cNvPicPr>
          <p:nvPr/>
        </p:nvPicPr>
        <p:blipFill>
          <a:blip r:embed="rId13">
            <a:duotone>
              <a:prstClr val="black"/>
              <a:srgbClr val="00000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8108000" y="4652657"/>
            <a:ext cx="924966" cy="490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9423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6F1695E4-EB53-A54B-1B93-AE60804615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grpSp>
        <p:nvGrpSpPr>
          <p:cNvPr id="5" name="Agrupar 4">
            <a:extLst>
              <a:ext uri="{FF2B5EF4-FFF2-40B4-BE49-F238E27FC236}">
                <a16:creationId xmlns:a16="http://schemas.microsoft.com/office/drawing/2014/main" id="{BB093D24-16C0-7966-8AA4-2814F27A80BC}"/>
              </a:ext>
            </a:extLst>
          </p:cNvPr>
          <p:cNvGrpSpPr/>
          <p:nvPr/>
        </p:nvGrpSpPr>
        <p:grpSpPr>
          <a:xfrm>
            <a:off x="562081" y="456419"/>
            <a:ext cx="3428027" cy="4250055"/>
            <a:chOff x="562081" y="456419"/>
            <a:chExt cx="3428027" cy="4250055"/>
          </a:xfrm>
        </p:grpSpPr>
        <p:sp>
          <p:nvSpPr>
            <p:cNvPr id="7" name="Google Shape;114;p17">
              <a:extLst>
                <a:ext uri="{FF2B5EF4-FFF2-40B4-BE49-F238E27FC236}">
                  <a16:creationId xmlns:a16="http://schemas.microsoft.com/office/drawing/2014/main" id="{08956D9C-75C6-0E39-BB95-78E0D47DFE80}"/>
                </a:ext>
              </a:extLst>
            </p:cNvPr>
            <p:cNvSpPr txBox="1"/>
            <p:nvPr/>
          </p:nvSpPr>
          <p:spPr>
            <a:xfrm>
              <a:off x="562081" y="456419"/>
              <a:ext cx="3428027" cy="3916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pt-BR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nek Gujarati"/>
                  <a:ea typeface="Anek Gujarati"/>
                  <a:cs typeface="Anek Gujarati"/>
                  <a:sym typeface="Anek Gujarati"/>
                </a:rPr>
                <a:t>Acelere sua transformação digital com integração simplificada</a:t>
              </a:r>
            </a:p>
          </p:txBody>
        </p:sp>
        <p:sp>
          <p:nvSpPr>
            <p:cNvPr id="2" name="Retângulo 1">
              <a:extLst>
                <a:ext uri="{FF2B5EF4-FFF2-40B4-BE49-F238E27FC236}">
                  <a16:creationId xmlns:a16="http://schemas.microsoft.com/office/drawing/2014/main" id="{1F87E901-F3C0-BDCA-BE8B-8C7D68DC8F52}"/>
                </a:ext>
              </a:extLst>
            </p:cNvPr>
            <p:cNvSpPr/>
            <p:nvPr/>
          </p:nvSpPr>
          <p:spPr>
            <a:xfrm>
              <a:off x="684201" y="1145952"/>
              <a:ext cx="1246909" cy="23019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" name="Google Shape;114;p17">
              <a:extLst>
                <a:ext uri="{FF2B5EF4-FFF2-40B4-BE49-F238E27FC236}">
                  <a16:creationId xmlns:a16="http://schemas.microsoft.com/office/drawing/2014/main" id="{CCB461FC-280B-709C-CA18-EF163693CCFC}"/>
                </a:ext>
              </a:extLst>
            </p:cNvPr>
            <p:cNvSpPr txBox="1"/>
            <p:nvPr/>
          </p:nvSpPr>
          <p:spPr>
            <a:xfrm>
              <a:off x="712130" y="1069222"/>
              <a:ext cx="1191050" cy="31971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pt-BR" sz="1200" b="1" dirty="0">
                  <a:solidFill>
                    <a:schemeClr val="bg1"/>
                  </a:solidFill>
                  <a:latin typeface="Anek Gujarati"/>
                  <a:ea typeface="Anek Gujarati"/>
                  <a:cs typeface="Anek Gujarati"/>
                  <a:sym typeface="Anek Gujarati"/>
                </a:rPr>
                <a:t>O que fazemos</a:t>
              </a:r>
            </a:p>
          </p:txBody>
        </p:sp>
        <p:sp>
          <p:nvSpPr>
            <p:cNvPr id="12" name="Google Shape;66;p14">
              <a:extLst>
                <a:ext uri="{FF2B5EF4-FFF2-40B4-BE49-F238E27FC236}">
                  <a16:creationId xmlns:a16="http://schemas.microsoft.com/office/drawing/2014/main" id="{9BE85A2E-0158-DDE1-ABD6-BC701AB329C8}"/>
                </a:ext>
              </a:extLst>
            </p:cNvPr>
            <p:cNvSpPr txBox="1"/>
            <p:nvPr/>
          </p:nvSpPr>
          <p:spPr>
            <a:xfrm>
              <a:off x="594366" y="1495625"/>
              <a:ext cx="3293434" cy="32108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900" dirty="0">
                  <a:solidFill>
                    <a:schemeClr val="tx1"/>
                  </a:solidFill>
                  <a:latin typeface="Montserrat" pitchFamily="2" charset="0"/>
                  <a:ea typeface="Anek Gujarati"/>
                  <a:cs typeface="Anek Gujarati"/>
                  <a:sym typeface="Anek Gujarati"/>
                </a:rPr>
                <a:t>A APIPASS é a solução em integração que vai dar fluidez para sua operação. Tem como objetivo simplificar suas integrações complexas para acelerar os resultados de sua transformação digital. </a:t>
              </a: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pt-BR" sz="9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900" dirty="0">
                  <a:solidFill>
                    <a:schemeClr val="tx1"/>
                  </a:solidFill>
                  <a:latin typeface="Montserrat" pitchFamily="2" charset="0"/>
                  <a:ea typeface="Anek Gujarati"/>
                  <a:cs typeface="Anek Gujarati"/>
                  <a:sym typeface="Anek Gujarati"/>
                </a:rPr>
                <a:t>Com o iPaaS da APIPASS você integra com o mínimo de código, uma solução low-code, com interface simples e fácil, com mais de 700 conectores prontos e de fácil ativação. </a:t>
              </a: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pt-BR" sz="9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900" dirty="0">
                  <a:solidFill>
                    <a:schemeClr val="tx1"/>
                  </a:solidFill>
                  <a:latin typeface="Montserrat" pitchFamily="2" charset="0"/>
                  <a:ea typeface="Anek Gujarati"/>
                  <a:cs typeface="Anek Gujarati"/>
                  <a:sym typeface="Anek Gujarati"/>
                </a:rPr>
                <a:t>Você necessita que qualquer peça do seu ecossistema se comunique de forma automatizada, transparente e em tempo real? Com a APIPASS, você garante maior visibilidade e escalabilidade nas integrações, aumentando em até 80% a produtividade dos seus projetos! </a:t>
              </a: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pt-BR" sz="900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900" b="1" dirty="0">
                  <a:solidFill>
                    <a:schemeClr val="tx1"/>
                  </a:solidFill>
                  <a:latin typeface="Montserrat" pitchFamily="2" charset="0"/>
                  <a:ea typeface="Anek Gujarati"/>
                  <a:cs typeface="Anek Gujarati"/>
                  <a:sym typeface="Anek Gujarati"/>
                </a:rPr>
                <a:t>Foque no seu negócio e deixe as integrações com a APIPASS!</a:t>
              </a:r>
            </a:p>
          </p:txBody>
        </p:sp>
      </p:grpSp>
      <p:pic>
        <p:nvPicPr>
          <p:cNvPr id="10" name="Imagem 9">
            <a:extLst>
              <a:ext uri="{FF2B5EF4-FFF2-40B4-BE49-F238E27FC236}">
                <a16:creationId xmlns:a16="http://schemas.microsoft.com/office/drawing/2014/main" id="{68AC6E27-3754-F678-D308-A825AC345A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9315" y="1125415"/>
            <a:ext cx="5044002" cy="3365855"/>
          </a:xfrm>
          <a:prstGeom prst="rect">
            <a:avLst/>
          </a:prstGeom>
        </p:spPr>
      </p:pic>
      <p:pic>
        <p:nvPicPr>
          <p:cNvPr id="3" name="Picture 7" descr="Logo&#10;&#10;Description automatically generated">
            <a:hlinkClick r:id="rId5" action="ppaction://hlinksldjump"/>
            <a:extLst>
              <a:ext uri="{FF2B5EF4-FFF2-40B4-BE49-F238E27FC236}">
                <a16:creationId xmlns:a16="http://schemas.microsoft.com/office/drawing/2014/main" id="{A64D4880-4A8B-9F7C-CABA-BB2CC1BE863D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rgbClr val="00000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8108000" y="4652657"/>
            <a:ext cx="924966" cy="490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6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m 22">
            <a:extLst>
              <a:ext uri="{FF2B5EF4-FFF2-40B4-BE49-F238E27FC236}">
                <a16:creationId xmlns:a16="http://schemas.microsoft.com/office/drawing/2014/main" id="{CA4FB8A5-370B-D520-E9A7-9A93215E0F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Google Shape;114;p17">
            <a:extLst>
              <a:ext uri="{FF2B5EF4-FFF2-40B4-BE49-F238E27FC236}">
                <a16:creationId xmlns:a16="http://schemas.microsoft.com/office/drawing/2014/main" id="{08956D9C-75C6-0E39-BB95-78E0D47DFE80}"/>
              </a:ext>
            </a:extLst>
          </p:cNvPr>
          <p:cNvSpPr txBox="1"/>
          <p:nvPr/>
        </p:nvSpPr>
        <p:spPr>
          <a:xfrm>
            <a:off x="2857986" y="1535720"/>
            <a:ext cx="3428027" cy="39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nek Gujarati"/>
                <a:ea typeface="Anek Gujarati"/>
                <a:cs typeface="Anek Gujarati"/>
                <a:sym typeface="Anek Gujarati"/>
              </a:rPr>
              <a:t>Criamos uma </a:t>
            </a:r>
            <a:r>
              <a:rPr lang="pt-BR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nek Gujarati"/>
                <a:ea typeface="Anek Gujarati"/>
                <a:cs typeface="Anek Gujarati"/>
                <a:sym typeface="Anek Gujarati"/>
              </a:rPr>
              <a:t>solução </a:t>
            </a:r>
            <a:r>
              <a:rPr lang="pt-B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nek Gujarati"/>
                <a:ea typeface="Anek Gujarati"/>
                <a:cs typeface="Anek Gujarati"/>
                <a:sym typeface="Anek Gujarati"/>
              </a:rPr>
              <a:t>para você integrar com o </a:t>
            </a:r>
            <a:r>
              <a:rPr lang="pt-BR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nek Gujarati"/>
                <a:ea typeface="Anek Gujarati"/>
                <a:cs typeface="Anek Gujarati"/>
                <a:sym typeface="Anek Gujarati"/>
              </a:rPr>
              <a:t>mínimo de código</a:t>
            </a:r>
          </a:p>
        </p:txBody>
      </p:sp>
      <p:pic>
        <p:nvPicPr>
          <p:cNvPr id="9" name="Gráfico 8">
            <a:extLst>
              <a:ext uri="{FF2B5EF4-FFF2-40B4-BE49-F238E27FC236}">
                <a16:creationId xmlns:a16="http://schemas.microsoft.com/office/drawing/2014/main" id="{41DACFDD-A346-1665-7FC4-09A0F164CC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68575" y="1104897"/>
            <a:ext cx="406847" cy="334907"/>
          </a:xfrm>
          <a:prstGeom prst="rect">
            <a:avLst/>
          </a:prstGeom>
        </p:spPr>
      </p:pic>
      <p:sp>
        <p:nvSpPr>
          <p:cNvPr id="21" name="Google Shape;66;p14">
            <a:extLst>
              <a:ext uri="{FF2B5EF4-FFF2-40B4-BE49-F238E27FC236}">
                <a16:creationId xmlns:a16="http://schemas.microsoft.com/office/drawing/2014/main" id="{01B7E3D0-A6E1-E638-DB6B-1EE46ADAE7A8}"/>
              </a:ext>
            </a:extLst>
          </p:cNvPr>
          <p:cNvSpPr txBox="1"/>
          <p:nvPr/>
        </p:nvSpPr>
        <p:spPr>
          <a:xfrm>
            <a:off x="1151530" y="3100280"/>
            <a:ext cx="1231222" cy="432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 b="1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+ 700 conectores prontos</a:t>
            </a:r>
          </a:p>
        </p:txBody>
      </p:sp>
      <p:sp>
        <p:nvSpPr>
          <p:cNvPr id="24" name="Google Shape;66;p14">
            <a:extLst>
              <a:ext uri="{FF2B5EF4-FFF2-40B4-BE49-F238E27FC236}">
                <a16:creationId xmlns:a16="http://schemas.microsoft.com/office/drawing/2014/main" id="{774E02A2-E708-D953-DE04-357F3E453215}"/>
              </a:ext>
            </a:extLst>
          </p:cNvPr>
          <p:cNvSpPr txBox="1"/>
          <p:nvPr/>
        </p:nvSpPr>
        <p:spPr>
          <a:xfrm>
            <a:off x="2280741" y="3108198"/>
            <a:ext cx="1231222" cy="432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 b="1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Low-code</a:t>
            </a: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 b="1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(Javascript) </a:t>
            </a:r>
          </a:p>
        </p:txBody>
      </p:sp>
      <p:sp>
        <p:nvSpPr>
          <p:cNvPr id="25" name="Google Shape;66;p14">
            <a:extLst>
              <a:ext uri="{FF2B5EF4-FFF2-40B4-BE49-F238E27FC236}">
                <a16:creationId xmlns:a16="http://schemas.microsoft.com/office/drawing/2014/main" id="{B24E2F2E-9D85-AA6D-0868-A104ED4B1FE8}"/>
              </a:ext>
            </a:extLst>
          </p:cNvPr>
          <p:cNvSpPr txBox="1"/>
          <p:nvPr/>
        </p:nvSpPr>
        <p:spPr>
          <a:xfrm>
            <a:off x="3534280" y="3100280"/>
            <a:ext cx="981166" cy="556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 b="1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Interface visual para criação de fluxos</a:t>
            </a:r>
          </a:p>
        </p:txBody>
      </p:sp>
      <p:sp>
        <p:nvSpPr>
          <p:cNvPr id="26" name="Google Shape;66;p14">
            <a:extLst>
              <a:ext uri="{FF2B5EF4-FFF2-40B4-BE49-F238E27FC236}">
                <a16:creationId xmlns:a16="http://schemas.microsoft.com/office/drawing/2014/main" id="{9F6A130F-0596-FCFD-ECE1-4A304EE9825D}"/>
              </a:ext>
            </a:extLst>
          </p:cNvPr>
          <p:cNvSpPr txBox="1"/>
          <p:nvPr/>
        </p:nvSpPr>
        <p:spPr>
          <a:xfrm>
            <a:off x="4491729" y="3101804"/>
            <a:ext cx="1231222" cy="432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 b="1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Estágios de desenvolvimento </a:t>
            </a:r>
          </a:p>
        </p:txBody>
      </p:sp>
      <p:sp>
        <p:nvSpPr>
          <p:cNvPr id="27" name="Google Shape;66;p14">
            <a:extLst>
              <a:ext uri="{FF2B5EF4-FFF2-40B4-BE49-F238E27FC236}">
                <a16:creationId xmlns:a16="http://schemas.microsoft.com/office/drawing/2014/main" id="{5FCBFE7A-3341-47CE-838B-6BE6C480653B}"/>
              </a:ext>
            </a:extLst>
          </p:cNvPr>
          <p:cNvSpPr txBox="1"/>
          <p:nvPr/>
        </p:nvSpPr>
        <p:spPr>
          <a:xfrm>
            <a:off x="5699234" y="3100280"/>
            <a:ext cx="981166" cy="432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 b="1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Ativação rápida de fluxos</a:t>
            </a:r>
          </a:p>
        </p:txBody>
      </p:sp>
      <p:sp>
        <p:nvSpPr>
          <p:cNvPr id="28" name="Google Shape;66;p14">
            <a:extLst>
              <a:ext uri="{FF2B5EF4-FFF2-40B4-BE49-F238E27FC236}">
                <a16:creationId xmlns:a16="http://schemas.microsoft.com/office/drawing/2014/main" id="{D25EFD18-4A60-CB81-7DCE-3D5EC137D9BE}"/>
              </a:ext>
            </a:extLst>
          </p:cNvPr>
          <p:cNvSpPr txBox="1"/>
          <p:nvPr/>
        </p:nvSpPr>
        <p:spPr>
          <a:xfrm>
            <a:off x="6775033" y="3098756"/>
            <a:ext cx="981166" cy="556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 b="1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Visualização</a:t>
            </a: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 b="1" dirty="0">
                <a:solidFill>
                  <a:schemeClr val="tx1"/>
                </a:solidFill>
                <a:latin typeface="Montserrat" pitchFamily="2" charset="0"/>
                <a:ea typeface="Anek Gujarati"/>
                <a:cs typeface="Anek Gujarati"/>
                <a:sym typeface="Anek Gujarati"/>
              </a:rPr>
              <a:t>dos logs de execução</a:t>
            </a:r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815EC9E1-3D96-FDD4-6375-861E4296E947}"/>
              </a:ext>
            </a:extLst>
          </p:cNvPr>
          <p:cNvGrpSpPr/>
          <p:nvPr/>
        </p:nvGrpSpPr>
        <p:grpSpPr>
          <a:xfrm>
            <a:off x="1338829" y="2323894"/>
            <a:ext cx="919595" cy="919595"/>
            <a:chOff x="1338829" y="2323894"/>
            <a:chExt cx="919595" cy="919595"/>
          </a:xfrm>
        </p:grpSpPr>
        <p:pic>
          <p:nvPicPr>
            <p:cNvPr id="14" name="Imagem 13">
              <a:extLst>
                <a:ext uri="{FF2B5EF4-FFF2-40B4-BE49-F238E27FC236}">
                  <a16:creationId xmlns:a16="http://schemas.microsoft.com/office/drawing/2014/main" id="{9BAB757C-BF3A-DABF-0301-262C1E8AFE5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338829" y="2323894"/>
              <a:ext cx="919595" cy="919595"/>
            </a:xfrm>
            <a:prstGeom prst="rect">
              <a:avLst/>
            </a:prstGeom>
          </p:spPr>
        </p:pic>
        <p:pic>
          <p:nvPicPr>
            <p:cNvPr id="30" name="Gráfico 29">
              <a:extLst>
                <a:ext uri="{FF2B5EF4-FFF2-40B4-BE49-F238E27FC236}">
                  <a16:creationId xmlns:a16="http://schemas.microsoft.com/office/drawing/2014/main" id="{AD65CC0F-4C37-4F91-D4F6-01F2CC8BF89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647148" y="2632211"/>
              <a:ext cx="302955" cy="302955"/>
            </a:xfrm>
            <a:prstGeom prst="rect">
              <a:avLst/>
            </a:prstGeom>
          </p:spPr>
        </p:pic>
      </p:grpSp>
      <p:grpSp>
        <p:nvGrpSpPr>
          <p:cNvPr id="4" name="Agrupar 3">
            <a:extLst>
              <a:ext uri="{FF2B5EF4-FFF2-40B4-BE49-F238E27FC236}">
                <a16:creationId xmlns:a16="http://schemas.microsoft.com/office/drawing/2014/main" id="{BCE39756-0C9C-F860-AC8B-4944801DAF84}"/>
              </a:ext>
            </a:extLst>
          </p:cNvPr>
          <p:cNvGrpSpPr/>
          <p:nvPr/>
        </p:nvGrpSpPr>
        <p:grpSpPr>
          <a:xfrm>
            <a:off x="2436555" y="2323894"/>
            <a:ext cx="919595" cy="919595"/>
            <a:chOff x="2436555" y="2323894"/>
            <a:chExt cx="919595" cy="919595"/>
          </a:xfrm>
        </p:grpSpPr>
        <p:pic>
          <p:nvPicPr>
            <p:cNvPr id="15" name="Imagem 14">
              <a:extLst>
                <a:ext uri="{FF2B5EF4-FFF2-40B4-BE49-F238E27FC236}">
                  <a16:creationId xmlns:a16="http://schemas.microsoft.com/office/drawing/2014/main" id="{17C01799-0A88-81CD-E4DB-E419511CA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436555" y="2323894"/>
              <a:ext cx="919595" cy="919595"/>
            </a:xfrm>
            <a:prstGeom prst="rect">
              <a:avLst/>
            </a:prstGeom>
          </p:spPr>
        </p:pic>
        <p:pic>
          <p:nvPicPr>
            <p:cNvPr id="32" name="Gráfico 31">
              <a:extLst>
                <a:ext uri="{FF2B5EF4-FFF2-40B4-BE49-F238E27FC236}">
                  <a16:creationId xmlns:a16="http://schemas.microsoft.com/office/drawing/2014/main" id="{2B2A64B7-3D48-E159-754A-AEF1583D628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767958" y="2657475"/>
              <a:ext cx="252247" cy="252247"/>
            </a:xfrm>
            <a:prstGeom prst="rect">
              <a:avLst/>
            </a:prstGeom>
          </p:spPr>
        </p:pic>
      </p:grpSp>
      <p:grpSp>
        <p:nvGrpSpPr>
          <p:cNvPr id="5" name="Agrupar 4">
            <a:extLst>
              <a:ext uri="{FF2B5EF4-FFF2-40B4-BE49-F238E27FC236}">
                <a16:creationId xmlns:a16="http://schemas.microsoft.com/office/drawing/2014/main" id="{8440E72B-A40E-3367-BAB1-021F5E798539}"/>
              </a:ext>
            </a:extLst>
          </p:cNvPr>
          <p:cNvGrpSpPr/>
          <p:nvPr/>
        </p:nvGrpSpPr>
        <p:grpSpPr>
          <a:xfrm>
            <a:off x="3534281" y="2323893"/>
            <a:ext cx="919595" cy="919595"/>
            <a:chOff x="3534281" y="2323893"/>
            <a:chExt cx="919595" cy="919595"/>
          </a:xfrm>
        </p:grpSpPr>
        <p:pic>
          <p:nvPicPr>
            <p:cNvPr id="16" name="Imagem 15">
              <a:extLst>
                <a:ext uri="{FF2B5EF4-FFF2-40B4-BE49-F238E27FC236}">
                  <a16:creationId xmlns:a16="http://schemas.microsoft.com/office/drawing/2014/main" id="{9C21A727-02E2-8F88-C625-02E2DD31488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534281" y="2323893"/>
              <a:ext cx="919595" cy="919595"/>
            </a:xfrm>
            <a:prstGeom prst="rect">
              <a:avLst/>
            </a:prstGeom>
          </p:spPr>
        </p:pic>
        <p:pic>
          <p:nvPicPr>
            <p:cNvPr id="34" name="Gráfico 33">
              <a:extLst>
                <a:ext uri="{FF2B5EF4-FFF2-40B4-BE49-F238E27FC236}">
                  <a16:creationId xmlns:a16="http://schemas.microsoft.com/office/drawing/2014/main" id="{15086C18-6AE8-FED9-A3ED-8C5C3E8C02E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3852202" y="2641722"/>
              <a:ext cx="283752" cy="283752"/>
            </a:xfrm>
            <a:prstGeom prst="rect">
              <a:avLst/>
            </a:prstGeom>
          </p:spPr>
        </p:pic>
      </p:grpSp>
      <p:grpSp>
        <p:nvGrpSpPr>
          <p:cNvPr id="6" name="Agrupar 5">
            <a:extLst>
              <a:ext uri="{FF2B5EF4-FFF2-40B4-BE49-F238E27FC236}">
                <a16:creationId xmlns:a16="http://schemas.microsoft.com/office/drawing/2014/main" id="{D92340D4-B2E5-4C0A-682A-DC36E980B6AC}"/>
              </a:ext>
            </a:extLst>
          </p:cNvPr>
          <p:cNvGrpSpPr/>
          <p:nvPr/>
        </p:nvGrpSpPr>
        <p:grpSpPr>
          <a:xfrm>
            <a:off x="4610367" y="2323893"/>
            <a:ext cx="919595" cy="919595"/>
            <a:chOff x="4610367" y="2323893"/>
            <a:chExt cx="919595" cy="919595"/>
          </a:xfrm>
        </p:grpSpPr>
        <p:pic>
          <p:nvPicPr>
            <p:cNvPr id="18" name="Imagem 17">
              <a:extLst>
                <a:ext uri="{FF2B5EF4-FFF2-40B4-BE49-F238E27FC236}">
                  <a16:creationId xmlns:a16="http://schemas.microsoft.com/office/drawing/2014/main" id="{F4782A58-6770-9707-00C9-7434D165EC4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610367" y="2323893"/>
              <a:ext cx="919595" cy="919595"/>
            </a:xfrm>
            <a:prstGeom prst="rect">
              <a:avLst/>
            </a:prstGeom>
          </p:spPr>
        </p:pic>
        <p:pic>
          <p:nvPicPr>
            <p:cNvPr id="36" name="Gráfico 35">
              <a:extLst>
                <a:ext uri="{FF2B5EF4-FFF2-40B4-BE49-F238E27FC236}">
                  <a16:creationId xmlns:a16="http://schemas.microsoft.com/office/drawing/2014/main" id="{936A377B-D0AE-D500-07CB-9F4538CFC04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4921775" y="2632211"/>
              <a:ext cx="302601" cy="302601"/>
            </a:xfrm>
            <a:prstGeom prst="rect">
              <a:avLst/>
            </a:prstGeom>
          </p:spPr>
        </p:pic>
      </p:grpSp>
      <p:grpSp>
        <p:nvGrpSpPr>
          <p:cNvPr id="8" name="Agrupar 7">
            <a:extLst>
              <a:ext uri="{FF2B5EF4-FFF2-40B4-BE49-F238E27FC236}">
                <a16:creationId xmlns:a16="http://schemas.microsoft.com/office/drawing/2014/main" id="{862451CD-5AD2-F7F8-D8A9-046278344BE8}"/>
              </a:ext>
            </a:extLst>
          </p:cNvPr>
          <p:cNvGrpSpPr/>
          <p:nvPr/>
        </p:nvGrpSpPr>
        <p:grpSpPr>
          <a:xfrm>
            <a:off x="5708093" y="2323893"/>
            <a:ext cx="919595" cy="919595"/>
            <a:chOff x="5708093" y="2323893"/>
            <a:chExt cx="919595" cy="919595"/>
          </a:xfrm>
        </p:grpSpPr>
        <p:pic>
          <p:nvPicPr>
            <p:cNvPr id="19" name="Imagem 18">
              <a:extLst>
                <a:ext uri="{FF2B5EF4-FFF2-40B4-BE49-F238E27FC236}">
                  <a16:creationId xmlns:a16="http://schemas.microsoft.com/office/drawing/2014/main" id="{A20C8C21-0F01-FF5A-82D8-F4398B86F1A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708093" y="2323893"/>
              <a:ext cx="919595" cy="919595"/>
            </a:xfrm>
            <a:prstGeom prst="rect">
              <a:avLst/>
            </a:prstGeom>
          </p:spPr>
        </p:pic>
        <p:pic>
          <p:nvPicPr>
            <p:cNvPr id="38" name="Gráfico 37">
              <a:extLst>
                <a:ext uri="{FF2B5EF4-FFF2-40B4-BE49-F238E27FC236}">
                  <a16:creationId xmlns:a16="http://schemas.microsoft.com/office/drawing/2014/main" id="{8B6696B4-CF19-31D6-0C49-6D489294670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6033790" y="2637962"/>
              <a:ext cx="271760" cy="271760"/>
            </a:xfrm>
            <a:prstGeom prst="rect">
              <a:avLst/>
            </a:prstGeom>
          </p:spPr>
        </p:pic>
      </p:grp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4DDA06A4-F8D5-CE6F-14CA-21309DCA7D0D}"/>
              </a:ext>
            </a:extLst>
          </p:cNvPr>
          <p:cNvGrpSpPr/>
          <p:nvPr/>
        </p:nvGrpSpPr>
        <p:grpSpPr>
          <a:xfrm>
            <a:off x="6805819" y="2323892"/>
            <a:ext cx="919595" cy="919595"/>
            <a:chOff x="6805819" y="2323892"/>
            <a:chExt cx="919595" cy="919595"/>
          </a:xfrm>
        </p:grpSpPr>
        <p:pic>
          <p:nvPicPr>
            <p:cNvPr id="20" name="Imagem 19">
              <a:extLst>
                <a:ext uri="{FF2B5EF4-FFF2-40B4-BE49-F238E27FC236}">
                  <a16:creationId xmlns:a16="http://schemas.microsoft.com/office/drawing/2014/main" id="{74EBB69C-D183-2FB3-A331-4E4F91B3809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805819" y="2323892"/>
              <a:ext cx="919595" cy="919595"/>
            </a:xfrm>
            <a:prstGeom prst="rect">
              <a:avLst/>
            </a:prstGeom>
          </p:spPr>
        </p:pic>
        <p:pic>
          <p:nvPicPr>
            <p:cNvPr id="40" name="Gráfico 39">
              <a:extLst>
                <a:ext uri="{FF2B5EF4-FFF2-40B4-BE49-F238E27FC236}">
                  <a16:creationId xmlns:a16="http://schemas.microsoft.com/office/drawing/2014/main" id="{99AFB3F2-F0A4-F444-0B82-7A5F55DE80D8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7138738" y="2657387"/>
              <a:ext cx="252247" cy="252247"/>
            </a:xfrm>
            <a:prstGeom prst="rect">
              <a:avLst/>
            </a:prstGeom>
          </p:spPr>
        </p:pic>
      </p:grpSp>
      <p:pic>
        <p:nvPicPr>
          <p:cNvPr id="2" name="Picture 7" descr="Logo&#10;&#10;Description automatically generated">
            <a:hlinkClick r:id="rId19" action="ppaction://hlinksldjump"/>
            <a:extLst>
              <a:ext uri="{FF2B5EF4-FFF2-40B4-BE49-F238E27FC236}">
                <a16:creationId xmlns:a16="http://schemas.microsoft.com/office/drawing/2014/main" id="{29FBB55B-E5F1-8783-3D18-7AA74AF958D1}"/>
              </a:ext>
            </a:extLst>
          </p:cNvPr>
          <p:cNvPicPr>
            <a:picLocks noChangeAspect="1"/>
          </p:cNvPicPr>
          <p:nvPr/>
        </p:nvPicPr>
        <p:blipFill>
          <a:blip r:embed="rId20">
            <a:duotone>
              <a:prstClr val="black"/>
              <a:srgbClr val="00000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8108000" y="4652657"/>
            <a:ext cx="924966" cy="490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376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1" grpId="0"/>
      <p:bldP spid="24" grpId="0"/>
      <p:bldP spid="25" grpId="0"/>
      <p:bldP spid="26" grpId="0"/>
      <p:bldP spid="27" grpId="0"/>
      <p:bldP spid="2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0BAB6173-FEF1-9796-64FF-679EE6AE08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Google Shape;114;p17">
            <a:extLst>
              <a:ext uri="{FF2B5EF4-FFF2-40B4-BE49-F238E27FC236}">
                <a16:creationId xmlns:a16="http://schemas.microsoft.com/office/drawing/2014/main" id="{08956D9C-75C6-0E39-BB95-78E0D47DFE80}"/>
              </a:ext>
            </a:extLst>
          </p:cNvPr>
          <p:cNvSpPr txBox="1"/>
          <p:nvPr/>
        </p:nvSpPr>
        <p:spPr>
          <a:xfrm>
            <a:off x="2335771" y="338591"/>
            <a:ext cx="4472453" cy="39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Anek Gujarati"/>
                <a:ea typeface="Anek Gujarati"/>
                <a:cs typeface="Anek Gujarati"/>
                <a:sym typeface="Anek Gujarati"/>
              </a:rPr>
              <a:t>Desenvolva </a:t>
            </a:r>
            <a:r>
              <a:rPr lang="pt-BR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nek Gujarati"/>
                <a:ea typeface="Anek Gujarati"/>
                <a:cs typeface="Anek Gujarati"/>
                <a:sym typeface="Anek Gujarati"/>
              </a:rPr>
              <a:t>com low-code e ganhe eficiência </a:t>
            </a:r>
            <a:r>
              <a:rPr lang="pt-BR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Anek Gujarati"/>
                <a:ea typeface="Anek Gujarati"/>
                <a:cs typeface="Anek Gujarati"/>
                <a:sym typeface="Anek Gujarati"/>
              </a:rPr>
              <a:t>em seus projetos de integrações.</a:t>
            </a:r>
          </a:p>
        </p:txBody>
      </p:sp>
      <p:pic>
        <p:nvPicPr>
          <p:cNvPr id="9" name="Gráfico 8">
            <a:extLst>
              <a:ext uri="{FF2B5EF4-FFF2-40B4-BE49-F238E27FC236}">
                <a16:creationId xmlns:a16="http://schemas.microsoft.com/office/drawing/2014/main" id="{41DACFDD-A346-1665-7FC4-09A0F164CC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12955" y="1226817"/>
            <a:ext cx="406847" cy="334907"/>
          </a:xfrm>
          <a:prstGeom prst="rect">
            <a:avLst/>
          </a:prstGeom>
        </p:spPr>
      </p:pic>
      <p:pic>
        <p:nvPicPr>
          <p:cNvPr id="4" name="Imagem 3" descr="Tela de computador com ícones coloridos&#10;&#10;Descrição gerada automaticamente">
            <a:extLst>
              <a:ext uri="{FF2B5EF4-FFF2-40B4-BE49-F238E27FC236}">
                <a16:creationId xmlns:a16="http://schemas.microsoft.com/office/drawing/2014/main" id="{C7251BE4-B50E-CE4D-6637-0861FA0CCFA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91297"/>
          <a:stretch/>
        </p:blipFill>
        <p:spPr>
          <a:xfrm>
            <a:off x="1312955" y="1082677"/>
            <a:ext cx="6406465" cy="288280"/>
          </a:xfrm>
          <a:prstGeom prst="rect">
            <a:avLst/>
          </a:prstGeom>
        </p:spPr>
      </p:pic>
      <p:pic>
        <p:nvPicPr>
          <p:cNvPr id="2" name="CIO Brasil Low code">
            <a:hlinkClick r:id="" action="ppaction://media"/>
            <a:extLst>
              <a:ext uri="{FF2B5EF4-FFF2-40B4-BE49-F238E27FC236}">
                <a16:creationId xmlns:a16="http://schemas.microsoft.com/office/drawing/2014/main" id="{1417C013-61D2-1C7B-F8DB-2600BC3B358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9"/>
          <a:srcRect t="10593"/>
          <a:stretch/>
        </p:blipFill>
        <p:spPr>
          <a:xfrm>
            <a:off x="1312956" y="1350640"/>
            <a:ext cx="6406465" cy="3221911"/>
          </a:xfrm>
          <a:prstGeom prst="rect">
            <a:avLst/>
          </a:prstGeom>
        </p:spPr>
      </p:pic>
      <p:pic>
        <p:nvPicPr>
          <p:cNvPr id="5" name="Picture 7" descr="Logo&#10;&#10;Description automatically generated">
            <a:hlinkClick r:id="rId10" action="ppaction://hlinksldjump"/>
            <a:extLst>
              <a:ext uri="{FF2B5EF4-FFF2-40B4-BE49-F238E27FC236}">
                <a16:creationId xmlns:a16="http://schemas.microsoft.com/office/drawing/2014/main" id="{B0EC7E3D-0A6B-0817-87A8-E2DDED514150}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prstClr val="black"/>
              <a:srgbClr val="00000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8108000" y="4652657"/>
            <a:ext cx="924966" cy="490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642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84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C67B99E4-6D91-4E5E-7A30-9BFDCDC2A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8" name="Google Shape;114;p17">
            <a:extLst>
              <a:ext uri="{FF2B5EF4-FFF2-40B4-BE49-F238E27FC236}">
                <a16:creationId xmlns:a16="http://schemas.microsoft.com/office/drawing/2014/main" id="{CFD3C969-ACFC-FA1F-60D9-01C5EDD318C4}"/>
              </a:ext>
            </a:extLst>
          </p:cNvPr>
          <p:cNvSpPr txBox="1"/>
          <p:nvPr/>
        </p:nvSpPr>
        <p:spPr>
          <a:xfrm>
            <a:off x="664861" y="1790140"/>
            <a:ext cx="2775485" cy="78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400" b="1" dirty="0">
                <a:solidFill>
                  <a:schemeClr val="bg1"/>
                </a:solidFill>
                <a:latin typeface="Anek Gujarati"/>
                <a:ea typeface="Anek Gujarati"/>
                <a:cs typeface="Anek Gujarati"/>
                <a:sym typeface="Anek Gujarati"/>
              </a:rPr>
              <a:t>Confiam no nosso trabalho</a:t>
            </a: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CC732455-FD32-4BB4-7060-B82DE577A3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174" y="1266092"/>
            <a:ext cx="304836" cy="453709"/>
          </a:xfrm>
          <a:prstGeom prst="rect">
            <a:avLst/>
          </a:prstGeom>
        </p:spPr>
      </p:pic>
      <p:pic>
        <p:nvPicPr>
          <p:cNvPr id="2" name="Gráfico 1">
            <a:extLst>
              <a:ext uri="{FF2B5EF4-FFF2-40B4-BE49-F238E27FC236}">
                <a16:creationId xmlns:a16="http://schemas.microsoft.com/office/drawing/2014/main" id="{A608AEBA-8C61-A3B4-60AD-9C51B8CC81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5174" y="2985893"/>
            <a:ext cx="1380998" cy="279504"/>
          </a:xfrm>
          <a:prstGeom prst="rect">
            <a:avLst/>
          </a:prstGeom>
        </p:spPr>
      </p:pic>
      <p:pic>
        <p:nvPicPr>
          <p:cNvPr id="4" name="Picture 7" descr="Logo&#10;&#10;Description automatically generated">
            <a:hlinkClick r:id="rId7" action="ppaction://hlinksldjump"/>
            <a:extLst>
              <a:ext uri="{FF2B5EF4-FFF2-40B4-BE49-F238E27FC236}">
                <a16:creationId xmlns:a16="http://schemas.microsoft.com/office/drawing/2014/main" id="{55943294-B5BE-F62A-234A-DEE8C63CC531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prstClr val="black"/>
              <a:srgbClr val="00000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8108000" y="4652657"/>
            <a:ext cx="924966" cy="490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7658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29404EAA-0BEF-332B-8974-1900E421A1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C2EE62EB-50BD-C22C-3FB0-A00F3F605E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358" y="323414"/>
            <a:ext cx="442002" cy="408002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A9962EBB-DBEB-363C-01B6-026BE36F44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9474" y="1054830"/>
            <a:ext cx="6885052" cy="3254832"/>
          </a:xfrm>
          <a:prstGeom prst="rect">
            <a:avLst/>
          </a:prstGeom>
        </p:spPr>
      </p:pic>
      <p:pic>
        <p:nvPicPr>
          <p:cNvPr id="2" name="Picture 7" descr="Logo&#10;&#10;Description automatically generated">
            <a:hlinkClick r:id="rId6" action="ppaction://hlinksldjump"/>
            <a:extLst>
              <a:ext uri="{FF2B5EF4-FFF2-40B4-BE49-F238E27FC236}">
                <a16:creationId xmlns:a16="http://schemas.microsoft.com/office/drawing/2014/main" id="{27A94C07-6D08-F2E8-1D19-A8A5D3E6EDD0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rgbClr val="00000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8108000" y="4652657"/>
            <a:ext cx="924966" cy="490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123755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FACAE5428779734C90F987181908A909" ma:contentTypeVersion="12" ma:contentTypeDescription="Crie um novo documento." ma:contentTypeScope="" ma:versionID="9a32a62384bbf7e0a401a9114608edc0">
  <xsd:schema xmlns:xsd="http://www.w3.org/2001/XMLSchema" xmlns:xs="http://www.w3.org/2001/XMLSchema" xmlns:p="http://schemas.microsoft.com/office/2006/metadata/properties" xmlns:ns2="c1f4ed29-e286-4b0b-ba7e-0de33dc85405" xmlns:ns3="b68ef40e-021e-4a19-bf49-2e2bff228cba" targetNamespace="http://schemas.microsoft.com/office/2006/metadata/properties" ma:root="true" ma:fieldsID="09d1e11f1717dc7fa259225f2a03f27c" ns2:_="" ns3:_="">
    <xsd:import namespace="c1f4ed29-e286-4b0b-ba7e-0de33dc85405"/>
    <xsd:import namespace="b68ef40e-021e-4a19-bf49-2e2bff228cb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ObjectDetectorVersions" minOccurs="0"/>
                <xsd:element ref="ns2:MediaLengthInSeconds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lcf76f155ced4ddcb4097134ff3c332f" minOccurs="0"/>
                <xsd:element ref="ns3:TaxCatchAll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1f4ed29-e286-4b0b-ba7e-0de33dc8540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LengthInSeconds" ma:index="12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13" nillable="true" ma:displayName="Location" ma:indexed="true" ma:internalName="MediaServiceLocation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17" nillable="true" ma:taxonomy="true" ma:internalName="lcf76f155ced4ddcb4097134ff3c332f" ma:taxonomyFieldName="MediaServiceImageTags" ma:displayName="Marcações de imagem" ma:readOnly="false" ma:fieldId="{5cf76f15-5ced-4ddc-b409-7134ff3c332f}" ma:taxonomyMulti="true" ma:sspId="bf7f5cc9-f58f-433f-9622-83d329c1586f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68ef40e-021e-4a19-bf49-2e2bff228cba" elementFormDefault="qualified">
    <xsd:import namespace="http://schemas.microsoft.com/office/2006/documentManagement/types"/>
    <xsd:import namespace="http://schemas.microsoft.com/office/infopath/2007/PartnerControls"/>
    <xsd:element name="TaxCatchAll" ma:index="18" nillable="true" ma:displayName="Taxonomy Catch All Column" ma:hidden="true" ma:list="{813ed62e-9c5b-407e-a4e6-2b4e40730366}" ma:internalName="TaxCatchAll" ma:showField="CatchAllData" ma:web="b68ef40e-021e-4a19-bf49-2e2bff228cb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D44F31C-C004-4689-88FB-81F5B53ADDB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CD6952E-6319-4CBC-BD5A-2B3B39F6A49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1f4ed29-e286-4b0b-ba7e-0de33dc85405"/>
    <ds:schemaRef ds:uri="b68ef40e-021e-4a19-bf49-2e2bff228cb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27233</TotalTime>
  <Words>3184</Words>
  <Application>Microsoft Office PowerPoint</Application>
  <PresentationFormat>Apresentação na tela (16:9)</PresentationFormat>
  <Paragraphs>429</Paragraphs>
  <Slides>49</Slides>
  <Notes>49</Notes>
  <HiddenSlides>0</HiddenSlides>
  <MMClips>1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49</vt:i4>
      </vt:variant>
    </vt:vector>
  </HeadingPairs>
  <TitlesOfParts>
    <vt:vector size="58" baseType="lpstr">
      <vt:lpstr>Calibri Light</vt:lpstr>
      <vt:lpstr>Calibri</vt:lpstr>
      <vt:lpstr>Anek Gujarati SemiBold</vt:lpstr>
      <vt:lpstr>Anek Gujarati</vt:lpstr>
      <vt:lpstr>Montserrat</vt:lpstr>
      <vt:lpstr>Anek Gujarati Light</vt:lpstr>
      <vt:lpstr>Arial</vt:lpstr>
      <vt:lpstr>Simple Light</vt:lpstr>
      <vt:lpstr>Tema do Office</vt:lpstr>
      <vt:lpstr>Somos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 Are</dc:title>
  <dc:creator>Eduardo Salvo</dc:creator>
  <cp:lastModifiedBy>Jurandi</cp:lastModifiedBy>
  <cp:revision>283</cp:revision>
  <dcterms:modified xsi:type="dcterms:W3CDTF">2024-02-02T13:40:37Z</dcterms:modified>
</cp:coreProperties>
</file>